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3" r:id="rId4"/>
  </p:sldMasterIdLst>
  <p:notesMasterIdLst>
    <p:notesMasterId r:id="rId27"/>
  </p:notesMasterIdLst>
  <p:handoutMasterIdLst>
    <p:handoutMasterId r:id="rId28"/>
  </p:handoutMasterIdLst>
  <p:sldIdLst>
    <p:sldId id="297" r:id="rId5"/>
    <p:sldId id="629" r:id="rId6"/>
    <p:sldId id="628" r:id="rId7"/>
    <p:sldId id="257" r:id="rId8"/>
    <p:sldId id="586" r:id="rId9"/>
    <p:sldId id="306" r:id="rId10"/>
    <p:sldId id="646" r:id="rId11"/>
    <p:sldId id="620" r:id="rId12"/>
    <p:sldId id="622" r:id="rId13"/>
    <p:sldId id="595" r:id="rId14"/>
    <p:sldId id="647" r:id="rId15"/>
    <p:sldId id="612" r:id="rId16"/>
    <p:sldId id="613" r:id="rId17"/>
    <p:sldId id="616" r:id="rId18"/>
    <p:sldId id="645" r:id="rId19"/>
    <p:sldId id="652" r:id="rId20"/>
    <p:sldId id="651" r:id="rId21"/>
    <p:sldId id="653" r:id="rId22"/>
    <p:sldId id="617" r:id="rId23"/>
    <p:sldId id="621" r:id="rId24"/>
    <p:sldId id="625" r:id="rId25"/>
    <p:sldId id="626" r:id="rId26"/>
  </p:sldIdLst>
  <p:sldSz cx="12192000" cy="6858000"/>
  <p:notesSz cx="7315200" cy="9601200"/>
  <p:embeddedFontLs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06B7B3-04E7-14C7-F006-E8D6FD9317EA}" name="Michelle Sewell" initials="MS" userId="S::michelle@mammoth.tv::e8d9b915-60eb-4c10-8538-61abdf84f7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81C4"/>
    <a:srgbClr val="4BACC6"/>
    <a:srgbClr val="000000"/>
    <a:srgbClr val="2181C9"/>
    <a:srgbClr val="E30613"/>
    <a:srgbClr val="99CCFF"/>
    <a:srgbClr val="33CCCC"/>
    <a:srgbClr val="00CC99"/>
    <a:srgbClr val="00808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B31582-D219-45DA-9599-5A22ECC5BBAB}" v="1" dt="2024-04-05T11:51:47.5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86434" autoAdjust="0"/>
  </p:normalViewPr>
  <p:slideViewPr>
    <p:cSldViewPr snapToGrid="0">
      <p:cViewPr varScale="1">
        <p:scale>
          <a:sx n="60" d="100"/>
          <a:sy n="60" d="100"/>
        </p:scale>
        <p:origin x="103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8" d="100"/>
          <a:sy n="138" d="100"/>
        </p:scale>
        <p:origin x="316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Cartwright" userId="2c54321c-762d-48cb-bb65-a29dc1091bcb" providerId="ADAL" clId="{00B31582-D219-45DA-9599-5A22ECC5BBAB}"/>
    <pc:docChg chg="modNotesMaster modHandout">
      <pc:chgData name="Mark Cartwright" userId="2c54321c-762d-48cb-bb65-a29dc1091bcb" providerId="ADAL" clId="{00B31582-D219-45DA-9599-5A22ECC5BBAB}" dt="2024-04-05T11:51:47.557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46B67-71C4-6A20-5B1F-CF02011E03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B6DA43-4E6A-F57C-F129-8621F4C48E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6CB6302-81D9-3341-8BEE-558FFE2510A3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356D5-F218-1A4F-F824-0004C2F048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BB1A6-FD46-F964-76CD-4727A6A780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FE4192F-5B50-BB49-817A-7CA11482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2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F0BDFEF-057C-A843-8C81-03384ABB4BFC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25D149E-358D-2440-BDD5-072440F2B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65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D149E-358D-2440-BDD5-072440F2B7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B423A-78CE-DEE4-FBF9-53E41B41D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B404C-DE4A-7B52-C896-57D73351B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8F20F-0036-1ADF-A9CF-6E0BFCF36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B4A7E-2B1D-C231-4481-BFE71A936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D149E-358D-2440-BDD5-072440F2B7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4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. Picture">
            <a:extLst>
              <a:ext uri="{FF2B5EF4-FFF2-40B4-BE49-F238E27FC236}">
                <a16:creationId xmlns:a16="http://schemas.microsoft.com/office/drawing/2014/main" id="{C5602FD7-1231-064E-CF9F-7F8C08F8E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2EF67E1-6EE4-3331-ABA4-9F069831BF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2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17" name="3. Content Placeholder (1)">
            <a:extLst>
              <a:ext uri="{FF2B5EF4-FFF2-40B4-BE49-F238E27FC236}">
                <a16:creationId xmlns:a16="http://schemas.microsoft.com/office/drawing/2014/main" id="{11254375-EF80-738D-E998-C0B2F39CB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4. Content Placeholder (2)">
            <a:extLst>
              <a:ext uri="{FF2B5EF4-FFF2-40B4-BE49-F238E27FC236}">
                <a16:creationId xmlns:a16="http://schemas.microsoft.com/office/drawing/2014/main" id="{084CCB2F-26F1-E1B8-5561-263F115EB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6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517CE37-381F-3FD9-96CB-F3D35B32BD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DC3F04-8BBA-0785-458A-2A7116D5C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021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0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17" name="3. Content Placeholder (1)">
            <a:extLst>
              <a:ext uri="{FF2B5EF4-FFF2-40B4-BE49-F238E27FC236}">
                <a16:creationId xmlns:a16="http://schemas.microsoft.com/office/drawing/2014/main" id="{11254375-EF80-738D-E998-C0B2F39CB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4. Content Placeholder (2)">
            <a:extLst>
              <a:ext uri="{FF2B5EF4-FFF2-40B4-BE49-F238E27FC236}">
                <a16:creationId xmlns:a16="http://schemas.microsoft.com/office/drawing/2014/main" id="{084CCB2F-26F1-E1B8-5561-263F115EB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6920" y="1310641"/>
            <a:ext cx="5181600" cy="43789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5A08B27-4FCD-D887-21E3-71B416AAD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021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85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. Title Placeholder">
            <a:extLst>
              <a:ext uri="{FF2B5EF4-FFF2-40B4-BE49-F238E27FC236}">
                <a16:creationId xmlns:a16="http://schemas.microsoft.com/office/drawing/2014/main" id="{4D8642A1-7E6D-B42F-7749-8DC80C6DE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754224"/>
            <a:ext cx="6520180" cy="97604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4" name="2. Subtitle Placeholder">
            <a:extLst>
              <a:ext uri="{FF2B5EF4-FFF2-40B4-BE49-F238E27FC236}">
                <a16:creationId xmlns:a16="http://schemas.microsoft.com/office/drawing/2014/main" id="{798414E1-64D1-96D6-D06F-F94F3202CC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2059593"/>
            <a:ext cx="6353996" cy="13694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852863"/>
            <a:ext cx="12192000" cy="3005137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E76A172-0120-5491-60E8-988074C1EB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021" y="754942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7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. Title Placeholder">
            <a:extLst>
              <a:ext uri="{FF2B5EF4-FFF2-40B4-BE49-F238E27FC236}">
                <a16:creationId xmlns:a16="http://schemas.microsoft.com/office/drawing/2014/main" id="{DC759DBE-3BA0-9E84-5596-2AD69AA128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headline here.</a:t>
            </a:r>
            <a:endParaRPr lang="en-US" dirty="0"/>
          </a:p>
        </p:txBody>
      </p:sp>
      <p:sp>
        <p:nvSpPr>
          <p:cNvPr id="7" name="2. Subtitle Placeholder">
            <a:extLst>
              <a:ext uri="{FF2B5EF4-FFF2-40B4-BE49-F238E27FC236}">
                <a16:creationId xmlns:a16="http://schemas.microsoft.com/office/drawing/2014/main" id="{02A192BC-C9DB-F0AB-B1DE-03D15E5A87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537795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7650" y="1"/>
            <a:ext cx="5784349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C28641C-5551-16DE-84DF-E1489E73B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4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Divider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. Title Placeholder">
            <a:extLst>
              <a:ext uri="{FF2B5EF4-FFF2-40B4-BE49-F238E27FC236}">
                <a16:creationId xmlns:a16="http://schemas.microsoft.com/office/drawing/2014/main" id="{B7F235D6-4347-D7AC-BFE0-1EA4849BA5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7653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title here.</a:t>
            </a:r>
            <a:endParaRPr lang="en-US" dirty="0"/>
          </a:p>
        </p:txBody>
      </p:sp>
      <p:sp>
        <p:nvSpPr>
          <p:cNvPr id="8" name="2. Subtitle Placeholder">
            <a:extLst>
              <a:ext uri="{FF2B5EF4-FFF2-40B4-BE49-F238E27FC236}">
                <a16:creationId xmlns:a16="http://schemas.microsoft.com/office/drawing/2014/main" id="{F1BF5AB1-F146-83EF-D63E-DD9EA52569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7653" y="3707702"/>
            <a:ext cx="537795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84349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280A6D-54DF-5817-E29B-8DF1551D1C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07652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229CF6-AAC7-DD2D-2383-FA5CC4CFB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99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Divider Slide - 2"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. Picture Placeholder">
            <a:extLst>
              <a:ext uri="{FF2B5EF4-FFF2-40B4-BE49-F238E27FC236}">
                <a16:creationId xmlns:a16="http://schemas.microsoft.com/office/drawing/2014/main" id="{C4BE638E-576F-FF68-6661-2065A75207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7650" y="1"/>
            <a:ext cx="5784349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2. Subtitle Placeholder">
            <a:extLst>
              <a:ext uri="{FF2B5EF4-FFF2-40B4-BE49-F238E27FC236}">
                <a16:creationId xmlns:a16="http://schemas.microsoft.com/office/drawing/2014/main" id="{F1BF5AB1-F146-83EF-D63E-DD9EA52569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5377951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effectLst/>
                <a:latin typeface="Helvetica" pitchFamily="2" charset="0"/>
              </a:rPr>
              <a:t>Insert sub copy here.</a:t>
            </a:r>
          </a:p>
        </p:txBody>
      </p:sp>
      <p:sp>
        <p:nvSpPr>
          <p:cNvPr id="3" name="1. Title Placeholder">
            <a:extLst>
              <a:ext uri="{FF2B5EF4-FFF2-40B4-BE49-F238E27FC236}">
                <a16:creationId xmlns:a16="http://schemas.microsoft.com/office/drawing/2014/main" id="{B7F235D6-4347-D7AC-BFE0-1EA4849BA5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603450"/>
            <a:ext cx="5377951" cy="16805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</a:t>
            </a:r>
            <a:br>
              <a:rPr lang="en-GB" dirty="0"/>
            </a:br>
            <a:r>
              <a:rPr lang="en-GB" dirty="0"/>
              <a:t>headline here.</a:t>
            </a:r>
            <a:endParaRPr lang="en-US" dirty="0"/>
          </a:p>
        </p:txBody>
      </p:sp>
      <p:pic>
        <p:nvPicPr>
          <p:cNvPr id="2" name="Picture 1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A08E24DA-E0F6-39B3-A8F3-68CC58F45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2539"/>
            <a:ext cx="1953808" cy="49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28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 Logo">
            <a:extLst>
              <a:ext uri="{FF2B5EF4-FFF2-40B4-BE49-F238E27FC236}">
                <a16:creationId xmlns:a16="http://schemas.microsoft.com/office/drawing/2014/main" id="{C15C8DC2-5B57-3486-68BE-A9A40B3BD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6400" y="5787179"/>
            <a:ext cx="1954059" cy="567737"/>
          </a:xfrm>
          <a:prstGeom prst="rect">
            <a:avLst/>
          </a:prstGeom>
        </p:spPr>
      </p:pic>
      <p:sp>
        <p:nvSpPr>
          <p:cNvPr id="6" name="1. Accent Copy Placeholder">
            <a:extLst>
              <a:ext uri="{FF2B5EF4-FFF2-40B4-BE49-F238E27FC236}">
                <a16:creationId xmlns:a16="http://schemas.microsoft.com/office/drawing/2014/main" id="{94E3430F-8E1C-E744-A66D-6BBE27B5502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505673" y="554167"/>
            <a:ext cx="1442720" cy="24468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ACCENT COPY</a:t>
            </a:r>
          </a:p>
        </p:txBody>
      </p:sp>
    </p:spTree>
    <p:extLst>
      <p:ext uri="{BB962C8B-B14F-4D97-AF65-F5344CB8AC3E}">
        <p14:creationId xmlns:p14="http://schemas.microsoft.com/office/powerpoint/2010/main" val="258991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. Background">
            <a:extLst>
              <a:ext uri="{FF2B5EF4-FFF2-40B4-BE49-F238E27FC236}">
                <a16:creationId xmlns:a16="http://schemas.microsoft.com/office/drawing/2014/main" id="{C5602FD7-1231-064E-CF9F-7F8C08F8E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9600" cy="6856650"/>
          </a:xfrm>
          <a:prstGeom prst="rect">
            <a:avLst/>
          </a:prstGeom>
        </p:spPr>
      </p:pic>
      <p:sp>
        <p:nvSpPr>
          <p:cNvPr id="2" name="2. Title Placeholder">
            <a:extLst>
              <a:ext uri="{FF2B5EF4-FFF2-40B4-BE49-F238E27FC236}">
                <a16:creationId xmlns:a16="http://schemas.microsoft.com/office/drawing/2014/main" id="{8CC78C08-B324-DDE3-8FA4-2E0FECB98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6400" y="1274763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400"/>
              </a:lnSpc>
              <a:defRPr sz="6000"/>
            </a:lvl1pPr>
          </a:lstStyle>
          <a:p>
            <a:r>
              <a:rPr lang="en-GB" dirty="0"/>
              <a:t>Insert headline here. </a:t>
            </a:r>
            <a:br>
              <a:rPr lang="en-GB" dirty="0"/>
            </a:br>
            <a:r>
              <a:rPr lang="en-GB" dirty="0"/>
              <a:t>Should be between </a:t>
            </a:r>
            <a:br>
              <a:rPr lang="en-GB" dirty="0"/>
            </a:br>
            <a:r>
              <a:rPr lang="en-GB" dirty="0"/>
              <a:t>1-3 lines max. </a:t>
            </a:r>
            <a:endParaRPr lang="en-US" dirty="0"/>
          </a:p>
        </p:txBody>
      </p:sp>
      <p:sp>
        <p:nvSpPr>
          <p:cNvPr id="15" name="3. Subtitle Placeholder">
            <a:extLst>
              <a:ext uri="{FF2B5EF4-FFF2-40B4-BE49-F238E27FC236}">
                <a16:creationId xmlns:a16="http://schemas.microsoft.com/office/drawing/2014/main" id="{B933CDFE-7FC5-932E-CB7F-3B49EC1A0F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400" y="3707702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Insert sub copy here.</a:t>
            </a:r>
            <a:endParaRPr lang="en-US" dirty="0"/>
          </a:p>
        </p:txBody>
      </p:sp>
      <p:sp>
        <p:nvSpPr>
          <p:cNvPr id="10" name="4. Picture Placeholder">
            <a:extLst>
              <a:ext uri="{FF2B5EF4-FFF2-40B4-BE49-F238E27FC236}">
                <a16:creationId xmlns:a16="http://schemas.microsoft.com/office/drawing/2014/main" id="{C992F3AA-2026-24C9-831B-F66B099808AB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7642578" y="218"/>
            <a:ext cx="4556539" cy="6858000"/>
          </a:xfrm>
          <a:custGeom>
            <a:avLst/>
            <a:gdLst>
              <a:gd name="connsiteX0" fmla="*/ 1896887 w 4542379"/>
              <a:gd name="connsiteY0" fmla="*/ 0 h 6858000"/>
              <a:gd name="connsiteX1" fmla="*/ 4542379 w 4542379"/>
              <a:gd name="connsiteY1" fmla="*/ 0 h 6858000"/>
              <a:gd name="connsiteX2" fmla="*/ 4542379 w 4542379"/>
              <a:gd name="connsiteY2" fmla="*/ 6858000 h 6858000"/>
              <a:gd name="connsiteX3" fmla="*/ 2609965 w 4542379"/>
              <a:gd name="connsiteY3" fmla="*/ 6858000 h 6858000"/>
              <a:gd name="connsiteX4" fmla="*/ 0 w 4542379"/>
              <a:gd name="connsiteY4" fmla="*/ 177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2379" h="6858000">
                <a:moveTo>
                  <a:pt x="1896887" y="0"/>
                </a:moveTo>
                <a:lnTo>
                  <a:pt x="4542379" y="0"/>
                </a:lnTo>
                <a:lnTo>
                  <a:pt x="4542379" y="6858000"/>
                </a:lnTo>
                <a:lnTo>
                  <a:pt x="2609965" y="6858000"/>
                </a:lnTo>
                <a:lnTo>
                  <a:pt x="0" y="177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373EF5D-89A1-E767-AC39-6A875CF149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5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7229CF6-AAC7-DD2D-2383-FA5CC4CFB1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17" name="3. Content Placeholder (1)">
            <a:extLst>
              <a:ext uri="{FF2B5EF4-FFF2-40B4-BE49-F238E27FC236}">
                <a16:creationId xmlns:a16="http://schemas.microsoft.com/office/drawing/2014/main" id="{11254375-EF80-738D-E998-C0B2F39CB8F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2920" y="1310641"/>
            <a:ext cx="5181600" cy="43789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4. Content Placeholder (2)">
            <a:extLst>
              <a:ext uri="{FF2B5EF4-FFF2-40B4-BE49-F238E27FC236}">
                <a16:creationId xmlns:a16="http://schemas.microsoft.com/office/drawing/2014/main" id="{53C047A4-2E76-022B-2525-898053FDCC6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03620" y="1310641"/>
            <a:ext cx="5181600" cy="43789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82B917E-0306-17E7-D437-B66617BAE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40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8053EF19-8D24-481D-0BDA-F79A2035D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3" name="3. Content Placeholder (1)">
            <a:extLst>
              <a:ext uri="{FF2B5EF4-FFF2-40B4-BE49-F238E27FC236}">
                <a16:creationId xmlns:a16="http://schemas.microsoft.com/office/drawing/2014/main" id="{A162B99D-4A4D-B778-5FD2-9F4A22B0B3A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68019" y="1636464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5" name="4. Text Box Placeholder (1)">
            <a:extLst>
              <a:ext uri="{FF2B5EF4-FFF2-40B4-BE49-F238E27FC236}">
                <a16:creationId xmlns:a16="http://schemas.microsoft.com/office/drawing/2014/main" id="{6D6CB8B4-9C8E-A2FA-558C-30A5D08270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7069" y="4351119"/>
            <a:ext cx="2520950" cy="1014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GB" dirty="0"/>
              <a:t>Insert sub copy here.</a:t>
            </a:r>
          </a:p>
        </p:txBody>
      </p:sp>
      <p:sp>
        <p:nvSpPr>
          <p:cNvPr id="4" name="5. Content Placeholder (2)">
            <a:extLst>
              <a:ext uri="{FF2B5EF4-FFF2-40B4-BE49-F238E27FC236}">
                <a16:creationId xmlns:a16="http://schemas.microsoft.com/office/drawing/2014/main" id="{A2B13861-080E-609A-01A7-5EDC25A0B0F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836000" y="1637090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3" name="6. Text Box Placeholder (2)">
            <a:extLst>
              <a:ext uri="{FF2B5EF4-FFF2-40B4-BE49-F238E27FC236}">
                <a16:creationId xmlns:a16="http://schemas.microsoft.com/office/drawing/2014/main" id="{005774E2-5CA0-1157-5F43-7B5C9996E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35525" y="4351119"/>
            <a:ext cx="2520950" cy="10144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GB" dirty="0"/>
              <a:t>Insert sub copy here.</a:t>
            </a:r>
          </a:p>
        </p:txBody>
      </p:sp>
      <p:sp>
        <p:nvSpPr>
          <p:cNvPr id="9" name="7. Content Placeholder (3)">
            <a:extLst>
              <a:ext uri="{FF2B5EF4-FFF2-40B4-BE49-F238E27FC236}">
                <a16:creationId xmlns:a16="http://schemas.microsoft.com/office/drawing/2014/main" id="{5565E762-8883-AB43-D811-12B759024A9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714257" y="1637090"/>
            <a:ext cx="2520000" cy="252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endParaRPr lang="en-US" dirty="0"/>
          </a:p>
        </p:txBody>
      </p:sp>
      <p:sp>
        <p:nvSpPr>
          <p:cNvPr id="16" name="8. Text Box Placeholder (3)">
            <a:extLst>
              <a:ext uri="{FF2B5EF4-FFF2-40B4-BE49-F238E27FC236}">
                <a16:creationId xmlns:a16="http://schemas.microsoft.com/office/drawing/2014/main" id="{D584B818-73B8-22FE-5635-36F576CEAB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13782" y="4400389"/>
            <a:ext cx="2520475" cy="98107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</a:lstStyle>
          <a:p>
            <a:r>
              <a:rPr lang="en-GB" dirty="0"/>
              <a:t>Insert sub copy here.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6AC4827-D56E-785B-690B-73B8B175B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4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8478-1919-5D6C-4258-F79AF974B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7430"/>
            <a:ext cx="9131860" cy="47815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EF0D17-6E77-5CD3-16CD-26E3DFE760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4476750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AC61D-0737-C0C9-30D4-8A8336BBFEC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3238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0DA7482-F143-4CF0-A640-8ED13B3071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6362" y="4476749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14D15FD-6252-3E93-3DD8-F30CC7B3E50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786362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EC4DD6B-270E-A956-B33E-1F6D23A2BE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69168" y="4476748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7ED866F-E066-DC3E-A47D-2AE5AE271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069486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7C7672F-9B2A-41CB-D9DA-0CDAE57CA77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51974" y="4501593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8A1A463-707F-0C2B-51E7-42B1EFCC66B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52610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98F672-341A-E719-698B-C352A284117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34780" y="4476748"/>
            <a:ext cx="2016443" cy="1820863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Insert sub copy here.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AEDD792-5A25-F5EA-63B0-789E122E11B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635734" y="1414463"/>
            <a:ext cx="2016125" cy="2735262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content.</a:t>
            </a: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C866F15-7594-6E59-1ECC-4CEC6A943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577" y="519996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. Title Placeholder">
            <a:extLst>
              <a:ext uri="{FF2B5EF4-FFF2-40B4-BE49-F238E27FC236}">
                <a16:creationId xmlns:a16="http://schemas.microsoft.com/office/drawing/2014/main" id="{D7DD886C-77A4-6C6D-5419-2C4BB7B91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E3C895A-CA10-2857-F806-1440CEFA6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5602AB-6B41-4576-50EE-27444106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3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2. Title Placeholder">
            <a:extLst>
              <a:ext uri="{FF2B5EF4-FFF2-40B4-BE49-F238E27FC236}">
                <a16:creationId xmlns:a16="http://schemas.microsoft.com/office/drawing/2014/main" id="{6D2C9649-E817-6113-49C1-5EBD81E09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" y="437430"/>
            <a:ext cx="992124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Insert headline here.</a:t>
            </a:r>
            <a:endParaRPr lang="en-US" dirty="0"/>
          </a:p>
        </p:txBody>
      </p:sp>
      <p:sp>
        <p:nvSpPr>
          <p:cNvPr id="9" name="3. Content Placeholder">
            <a:extLst>
              <a:ext uri="{FF2B5EF4-FFF2-40B4-BE49-F238E27FC236}">
                <a16:creationId xmlns:a16="http://schemas.microsoft.com/office/drawing/2014/main" id="{B5A082DC-9190-CE12-A89B-DEAF24BD5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2920" y="1310641"/>
            <a:ext cx="10515600" cy="4378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2085196-6F0E-5274-2574-8594260F41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6400" y="5827395"/>
            <a:ext cx="1954059" cy="4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05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C08AA-2148-527A-BB20-1D271A40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7430"/>
            <a:ext cx="10515600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797B6-4643-3710-FBDF-B4E98217F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" y="1347469"/>
            <a:ext cx="10515600" cy="4829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34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705" r:id="rId5"/>
    <p:sldLayoutId id="2147483719" r:id="rId6"/>
    <p:sldLayoutId id="2147483682" r:id="rId7"/>
    <p:sldLayoutId id="2147483683" r:id="rId8"/>
    <p:sldLayoutId id="2147483695" r:id="rId9"/>
    <p:sldLayoutId id="2147483696" r:id="rId10"/>
    <p:sldLayoutId id="2147483699" r:id="rId11"/>
    <p:sldLayoutId id="2147483700" r:id="rId12"/>
    <p:sldLayoutId id="2147483686" r:id="rId13"/>
    <p:sldLayoutId id="2147483708" r:id="rId14"/>
    <p:sldLayoutId id="2147483709" r:id="rId15"/>
    <p:sldLayoutId id="2147483710" r:id="rId16"/>
    <p:sldLayoutId id="2147483721" r:id="rId17"/>
    <p:sldLayoutId id="214748372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microsoft.com/office/2007/relationships/hdphoto" Target="../media/hdphoto2.wdp"/><Relationship Id="rId5" Type="http://schemas.openxmlformats.org/officeDocument/2006/relationships/image" Target="../media/image52.svg"/><Relationship Id="rId10" Type="http://schemas.openxmlformats.org/officeDocument/2006/relationships/image" Target="../media/image1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37.jpe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1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microsoft.com/office/2007/relationships/hdphoto" Target="../media/hdphoto2.wdp"/><Relationship Id="rId5" Type="http://schemas.openxmlformats.org/officeDocument/2006/relationships/image" Target="../media/image61.svg"/><Relationship Id="rId10" Type="http://schemas.openxmlformats.org/officeDocument/2006/relationships/image" Target="../media/image17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rmingham.ac.uk/staff/profiles/psychology/anderson-clare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E2981-CE45-8E55-8C03-92631887A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1227206"/>
            <a:ext cx="7236178" cy="2387600"/>
          </a:xfrm>
        </p:spPr>
        <p:txBody>
          <a:bodyPr/>
          <a:lstStyle/>
          <a:p>
            <a:r>
              <a:rPr lang="en-GB" sz="3600" b="1" dirty="0"/>
              <a:t>Targeting Drowsy Driving for Safer Drivers, Safer Roads:</a:t>
            </a:r>
            <a:br>
              <a:rPr lang="en-GB" sz="4000" b="1" dirty="0"/>
            </a:br>
            <a:r>
              <a:rPr lang="en-GB" sz="2800" b="1" dirty="0"/>
              <a:t>Technology to Culture and Back Again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940EF9-F159-EE8F-0CE8-D98534E177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0" y="3847035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>
                <a:solidFill>
                  <a:srgbClr val="DF02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Clare Anderson, PhD.</a:t>
            </a:r>
          </a:p>
          <a:p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Sleep and Circadian Science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 for Human Brain Health, School of Psychological Sciences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Birmingham</a:t>
            </a: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Adjunct Professor (Research)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Monash University Accident Research Centre (MUARC)</a:t>
            </a:r>
          </a:p>
        </p:txBody>
      </p:sp>
      <p:pic>
        <p:nvPicPr>
          <p:cNvPr id="6" name="Picture Placeholder 5" descr="A long shot of a road&#10;&#10;Description automatically generated">
            <a:extLst>
              <a:ext uri="{FF2B5EF4-FFF2-40B4-BE49-F238E27FC236}">
                <a16:creationId xmlns:a16="http://schemas.microsoft.com/office/drawing/2014/main" id="{0C07D0B3-0738-E59E-214A-0AED5D310EB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7993" r="27993"/>
          <a:stretch/>
        </p:blipFill>
        <p:spPr/>
      </p:pic>
    </p:spTree>
    <p:extLst>
      <p:ext uri="{BB962C8B-B14F-4D97-AF65-F5344CB8AC3E}">
        <p14:creationId xmlns:p14="http://schemas.microsoft.com/office/powerpoint/2010/main" val="16015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B538F-86BB-17C8-2C28-8A95BDE63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27ED-1BAE-6D74-7810-22A5AEEB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Driver Factors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4A543-633B-1D39-E75E-E0843D80FE4C}"/>
              </a:ext>
            </a:extLst>
          </p:cNvPr>
          <p:cNvSpPr txBox="1"/>
          <p:nvPr/>
        </p:nvSpPr>
        <p:spPr>
          <a:xfrm>
            <a:off x="1518971" y="1543050"/>
            <a:ext cx="2900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Prioritise sleep to promote fitness to drive?</a:t>
            </a:r>
          </a:p>
          <a:p>
            <a:endParaRPr lang="en-GB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CE3B0-B792-5052-9ED7-9B322F69DA0A}"/>
              </a:ext>
            </a:extLst>
          </p:cNvPr>
          <p:cNvSpPr/>
          <p:nvPr/>
        </p:nvSpPr>
        <p:spPr>
          <a:xfrm>
            <a:off x="792490" y="119047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</p:txBody>
      </p:sp>
      <p:pic>
        <p:nvPicPr>
          <p:cNvPr id="3" name="Picture 2" descr="Image result for M40 minibus crash 1993">
            <a:extLst>
              <a:ext uri="{FF2B5EF4-FFF2-40B4-BE49-F238E27FC236}">
                <a16:creationId xmlns:a16="http://schemas.microsoft.com/office/drawing/2014/main" id="{89BA5FD1-1F36-649A-FC35-A21EA7BB3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277" y="3290508"/>
            <a:ext cx="2885629" cy="222064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192C2-C977-AA9A-C23E-6CF1257C4191}"/>
              </a:ext>
            </a:extLst>
          </p:cNvPr>
          <p:cNvSpPr txBox="1"/>
          <p:nvPr/>
        </p:nvSpPr>
        <p:spPr>
          <a:xfrm>
            <a:off x="6442075" y="668745"/>
            <a:ext cx="47259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Sleep guidelines?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EBA5C-0F3D-9E79-DC7F-A15FCE43CC18}"/>
              </a:ext>
            </a:extLst>
          </p:cNvPr>
          <p:cNvSpPr txBox="1"/>
          <p:nvPr/>
        </p:nvSpPr>
        <p:spPr>
          <a:xfrm>
            <a:off x="5837238" y="1265238"/>
            <a:ext cx="63198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latin typeface="+mj-lt"/>
              </a:rPr>
              <a:t>Historically, researchers used </a:t>
            </a:r>
            <a:r>
              <a:rPr lang="en-AU" b="1" dirty="0">
                <a:solidFill>
                  <a:srgbClr val="2581C5"/>
                </a:solidFill>
                <a:latin typeface="+mj-lt"/>
              </a:rPr>
              <a:t>5 hours </a:t>
            </a:r>
            <a:r>
              <a:rPr lang="en-AU" dirty="0">
                <a:latin typeface="+mj-lt"/>
              </a:rPr>
              <a:t>of sleep as 2.9 increase odds in risk of crash where car occupant was injured </a:t>
            </a:r>
            <a:r>
              <a:rPr lang="en-AU" sz="1200" dirty="0">
                <a:latin typeface="+mj-lt"/>
              </a:rPr>
              <a:t>(Connor et al., 2002)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0B9C4-7693-6C14-FB0B-07BE20EAD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2343269"/>
            <a:ext cx="631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latin typeface="+mj-lt"/>
              </a:rPr>
              <a:t>Across 6845 drivers involved in a RTC, risk of culpability increased as a function of sleep loss. Relative to those sleeping 7 – 9hours…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DFA6C-D7BB-9918-3A2F-6EA5C537FC38}"/>
              </a:ext>
            </a:extLst>
          </p:cNvPr>
          <p:cNvSpPr txBox="1"/>
          <p:nvPr/>
        </p:nvSpPr>
        <p:spPr>
          <a:xfrm>
            <a:off x="6334125" y="3262432"/>
            <a:ext cx="2832100" cy="2586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latin typeface="+mj-lt"/>
              </a:rPr>
              <a:t>Drivers who had </a:t>
            </a:r>
            <a:r>
              <a:rPr lang="en-AU" b="1" dirty="0">
                <a:solidFill>
                  <a:srgbClr val="2581C5"/>
                </a:solidFill>
                <a:latin typeface="+mj-lt"/>
              </a:rPr>
              <a:t>5 hours</a:t>
            </a:r>
            <a:r>
              <a:rPr lang="en-AU" dirty="0">
                <a:solidFill>
                  <a:srgbClr val="2581C5"/>
                </a:solidFill>
                <a:latin typeface="+mj-lt"/>
              </a:rPr>
              <a:t> </a:t>
            </a:r>
            <a:r>
              <a:rPr lang="en-AU" dirty="0">
                <a:latin typeface="+mj-lt"/>
              </a:rPr>
              <a:t>prior sleep were 2.9 times more likely to be culpable</a:t>
            </a:r>
          </a:p>
          <a:p>
            <a:pPr>
              <a:defRPr/>
            </a:pPr>
            <a:endParaRPr lang="en-AU" dirty="0">
              <a:latin typeface="+mj-lt"/>
            </a:endParaRPr>
          </a:p>
          <a:p>
            <a:pPr>
              <a:defRPr/>
            </a:pPr>
            <a:r>
              <a:rPr lang="en-AU" dirty="0">
                <a:latin typeface="+mj-lt"/>
              </a:rPr>
              <a:t>Drivers who had </a:t>
            </a:r>
            <a:r>
              <a:rPr lang="en-AU" b="1" dirty="0">
                <a:solidFill>
                  <a:srgbClr val="2581C5"/>
                </a:solidFill>
                <a:latin typeface="+mj-lt"/>
              </a:rPr>
              <a:t>&lt;4 hours </a:t>
            </a:r>
            <a:r>
              <a:rPr lang="en-AU" dirty="0">
                <a:latin typeface="+mj-lt"/>
              </a:rPr>
              <a:t>prior sleep were 15.1 times more likely to be culpable</a:t>
            </a:r>
            <a:r>
              <a:rPr lang="en-AU" sz="1200" dirty="0">
                <a:latin typeface="+mj-lt"/>
              </a:rPr>
              <a:t> (</a:t>
            </a:r>
            <a:r>
              <a:rPr lang="en-AU" sz="1200" dirty="0" err="1">
                <a:latin typeface="+mj-lt"/>
              </a:rPr>
              <a:t>Tefft</a:t>
            </a:r>
            <a:r>
              <a:rPr lang="en-AU" sz="1200" dirty="0">
                <a:latin typeface="+mj-lt"/>
              </a:rPr>
              <a:t> et al., 2018)</a:t>
            </a:r>
          </a:p>
          <a:p>
            <a:pPr>
              <a:defRPr/>
            </a:pPr>
            <a:endParaRPr lang="en-AU" dirty="0">
              <a:latin typeface="+mj-lt"/>
            </a:endParaRPr>
          </a:p>
        </p:txBody>
      </p:sp>
      <p:pic>
        <p:nvPicPr>
          <p:cNvPr id="12" name="Graphic 8" descr="Clock">
            <a:extLst>
              <a:ext uri="{FF2B5EF4-FFF2-40B4-BE49-F238E27FC236}">
                <a16:creationId xmlns:a16="http://schemas.microsoft.com/office/drawing/2014/main" id="{483929AD-F641-3F04-C23F-0F144683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1477963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33" descr="Clock">
            <a:extLst>
              <a:ext uri="{FF2B5EF4-FFF2-40B4-BE49-F238E27FC236}">
                <a16:creationId xmlns:a16="http://schemas.microsoft.com/office/drawing/2014/main" id="{D37F95C4-3EAD-FAF9-2726-C473B0A6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427288"/>
            <a:ext cx="3603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A78B8B-BB4E-72C5-9383-6BD782C093B0}"/>
              </a:ext>
            </a:extLst>
          </p:cNvPr>
          <p:cNvCxnSpPr/>
          <p:nvPr/>
        </p:nvCxnSpPr>
        <p:spPr>
          <a:xfrm>
            <a:off x="6575425" y="2113805"/>
            <a:ext cx="38862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EC3E2F-6912-93FF-E48C-BE60E157B1DF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29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8B538F-86BB-17C8-2C28-8A95BDE63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27ED-1BAE-6D74-7810-22A5AEEB3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543" y="399097"/>
            <a:ext cx="9921240" cy="478155"/>
          </a:xfrm>
        </p:spPr>
        <p:txBody>
          <a:bodyPr/>
          <a:lstStyle/>
          <a:p>
            <a:r>
              <a:rPr lang="en-GB" dirty="0"/>
              <a:t>Driver Factors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4A543-633B-1D39-E75E-E0843D80FE4C}"/>
              </a:ext>
            </a:extLst>
          </p:cNvPr>
          <p:cNvSpPr txBox="1"/>
          <p:nvPr/>
        </p:nvSpPr>
        <p:spPr>
          <a:xfrm>
            <a:off x="1518971" y="1543050"/>
            <a:ext cx="29006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Prioritise sleep to promote fitness to drive?</a:t>
            </a:r>
          </a:p>
          <a:p>
            <a:endParaRPr lang="en-GB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6CE3B0-B792-5052-9ED7-9B322F69DA0A}"/>
              </a:ext>
            </a:extLst>
          </p:cNvPr>
          <p:cNvSpPr/>
          <p:nvPr/>
        </p:nvSpPr>
        <p:spPr>
          <a:xfrm>
            <a:off x="792490" y="119047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192C2-C977-AA9A-C23E-6CF1257C4191}"/>
              </a:ext>
            </a:extLst>
          </p:cNvPr>
          <p:cNvSpPr txBox="1"/>
          <p:nvPr/>
        </p:nvSpPr>
        <p:spPr>
          <a:xfrm>
            <a:off x="6442075" y="668745"/>
            <a:ext cx="47259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24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Sleep guidelines?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EBA5C-0F3D-9E79-DC7F-A15FCE43CC18}"/>
              </a:ext>
            </a:extLst>
          </p:cNvPr>
          <p:cNvSpPr txBox="1"/>
          <p:nvPr/>
        </p:nvSpPr>
        <p:spPr>
          <a:xfrm>
            <a:off x="5837238" y="1265238"/>
            <a:ext cx="63198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latin typeface="+mj-lt"/>
              </a:rPr>
              <a:t>Historically, researchers used </a:t>
            </a:r>
            <a:r>
              <a:rPr lang="en-AU" b="1" dirty="0">
                <a:solidFill>
                  <a:srgbClr val="2581C5"/>
                </a:solidFill>
                <a:latin typeface="+mj-lt"/>
              </a:rPr>
              <a:t>5 hours </a:t>
            </a:r>
            <a:r>
              <a:rPr lang="en-AU" dirty="0">
                <a:latin typeface="+mj-lt"/>
              </a:rPr>
              <a:t>of sleep as 2.9 increase odds in risk of crash where car occupant was injured </a:t>
            </a:r>
            <a:r>
              <a:rPr lang="en-AU" sz="1200" dirty="0">
                <a:latin typeface="+mj-lt"/>
              </a:rPr>
              <a:t>(Connor et al., 2002)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0B9C4-7693-6C14-FB0B-07BE20EAD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2343269"/>
            <a:ext cx="631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latin typeface="+mj-lt"/>
              </a:rPr>
              <a:t>Across 6845 drivers involved in a RTC, risk of culpability increased as a function of sleep loss. Relative to those sleeping 7 – 9hours…</a:t>
            </a:r>
          </a:p>
        </p:txBody>
      </p:sp>
      <p:pic>
        <p:nvPicPr>
          <p:cNvPr id="12" name="Graphic 8" descr="Clock">
            <a:extLst>
              <a:ext uri="{FF2B5EF4-FFF2-40B4-BE49-F238E27FC236}">
                <a16:creationId xmlns:a16="http://schemas.microsoft.com/office/drawing/2014/main" id="{483929AD-F641-3F04-C23F-0F144683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1477963"/>
            <a:ext cx="3603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33" descr="Clock">
            <a:extLst>
              <a:ext uri="{FF2B5EF4-FFF2-40B4-BE49-F238E27FC236}">
                <a16:creationId xmlns:a16="http://schemas.microsoft.com/office/drawing/2014/main" id="{D37F95C4-3EAD-FAF9-2726-C473B0A68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2427288"/>
            <a:ext cx="3603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DA78B8B-BB4E-72C5-9383-6BD782C093B0}"/>
              </a:ext>
            </a:extLst>
          </p:cNvPr>
          <p:cNvCxnSpPr/>
          <p:nvPr/>
        </p:nvCxnSpPr>
        <p:spPr>
          <a:xfrm>
            <a:off x="6575425" y="2113805"/>
            <a:ext cx="38862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EC3E2F-6912-93FF-E48C-BE60E157B1DF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3C3CB4-49D3-63C8-4F0F-E9311122E047}"/>
              </a:ext>
            </a:extLst>
          </p:cNvPr>
          <p:cNvCxnSpPr/>
          <p:nvPr/>
        </p:nvCxnSpPr>
        <p:spPr>
          <a:xfrm>
            <a:off x="6575425" y="3167905"/>
            <a:ext cx="388620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73DA05A-9868-D10C-A9FC-13CE6AA86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258" y="3303369"/>
            <a:ext cx="4718835" cy="33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D8C43F-8BF2-26CA-B877-3344CE9F6EC0}"/>
              </a:ext>
            </a:extLst>
          </p:cNvPr>
          <p:cNvSpPr txBox="1"/>
          <p:nvPr/>
        </p:nvSpPr>
        <p:spPr>
          <a:xfrm>
            <a:off x="7564120" y="6626270"/>
            <a:ext cx="465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Manousakis &amp; Anderson (2024). Unpublished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383D173-CFA0-15D5-1813-C4DE9050A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827" t="54218"/>
          <a:stretch/>
        </p:blipFill>
        <p:spPr>
          <a:xfrm>
            <a:off x="9664776" y="3580293"/>
            <a:ext cx="2528215" cy="234215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9338B8B-E208-D360-1ACD-0D119466CC57}"/>
              </a:ext>
            </a:extLst>
          </p:cNvPr>
          <p:cNvSpPr txBox="1"/>
          <p:nvPr/>
        </p:nvSpPr>
        <p:spPr>
          <a:xfrm>
            <a:off x="10110191" y="5933296"/>
            <a:ext cx="20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&lt;5h sleep = more than </a:t>
            </a:r>
            <a:r>
              <a:rPr lang="en-GB" b="1" dirty="0">
                <a:solidFill>
                  <a:srgbClr val="C00000"/>
                </a:solidFill>
              </a:rPr>
              <a:t>4x </a:t>
            </a:r>
            <a:r>
              <a:rPr lang="en-GB" b="1" dirty="0"/>
              <a:t>crash risk</a:t>
            </a:r>
          </a:p>
        </p:txBody>
      </p:sp>
    </p:spTree>
    <p:extLst>
      <p:ext uri="{BB962C8B-B14F-4D97-AF65-F5344CB8AC3E}">
        <p14:creationId xmlns:p14="http://schemas.microsoft.com/office/powerpoint/2010/main" val="385830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51C677-9591-CC77-C7E0-98D834B3D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7D663-08C2-FC9A-108B-C1163095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Driver Factors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57C3DC-85B3-D5B9-F66E-8833D3E06085}"/>
              </a:ext>
            </a:extLst>
          </p:cNvPr>
          <p:cNvSpPr txBox="1"/>
          <p:nvPr/>
        </p:nvSpPr>
        <p:spPr>
          <a:xfrm>
            <a:off x="1518971" y="1543050"/>
            <a:ext cx="29006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Prioritise sleep to ensure fitness to drive </a:t>
            </a:r>
            <a:r>
              <a:rPr lang="en-GB" sz="2200" dirty="0">
                <a:solidFill>
                  <a:srgbClr val="E30613"/>
                </a:solidFill>
              </a:rPr>
              <a:t>– ideally at least 6 hours prior to driving</a:t>
            </a:r>
          </a:p>
          <a:p>
            <a:endParaRPr lang="en-GB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7578DE-055F-68AF-6D8F-6CCC3021B273}"/>
              </a:ext>
            </a:extLst>
          </p:cNvPr>
          <p:cNvSpPr/>
          <p:nvPr/>
        </p:nvSpPr>
        <p:spPr>
          <a:xfrm>
            <a:off x="792490" y="1190475"/>
            <a:ext cx="7200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A98366F-0355-0013-D6CC-9E1F10ACF133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B1EC8A4-F21C-30FA-1F56-52A295BBE2FD}"/>
              </a:ext>
            </a:extLst>
          </p:cNvPr>
          <p:cNvSpPr txBox="1"/>
          <p:nvPr/>
        </p:nvSpPr>
        <p:spPr>
          <a:xfrm>
            <a:off x="1518970" y="3107068"/>
            <a:ext cx="29006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Stop, take a break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BBC7D1-C151-0069-CBD3-70F816344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28333" r="65312" b="50000"/>
          <a:stretch/>
        </p:blipFill>
        <p:spPr>
          <a:xfrm>
            <a:off x="4962525" y="552449"/>
            <a:ext cx="7229475" cy="16984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33C2F2A-C051-DB22-A465-DED07474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25" y="2430257"/>
            <a:ext cx="6782765" cy="374441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B198C7B-C65D-505B-4577-8E994AAFFE16}"/>
              </a:ext>
            </a:extLst>
          </p:cNvPr>
          <p:cNvSpPr/>
          <p:nvPr/>
        </p:nvSpPr>
        <p:spPr>
          <a:xfrm>
            <a:off x="713944" y="2827068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0D6F6D-D09A-DDAB-46F9-C18FE5B1B933}"/>
              </a:ext>
            </a:extLst>
          </p:cNvPr>
          <p:cNvSpPr txBox="1"/>
          <p:nvPr/>
        </p:nvSpPr>
        <p:spPr>
          <a:xfrm>
            <a:off x="7564120" y="6626270"/>
            <a:ext cx="465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Anderson et al. (2023). Sleep, </a:t>
            </a:r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8, zsad136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176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20D40-4383-A715-1A01-AD69AC177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F3406-AB8B-06B3-508E-26ED7640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7430"/>
            <a:ext cx="3354586" cy="478155"/>
          </a:xfrm>
        </p:spPr>
        <p:txBody>
          <a:bodyPr/>
          <a:lstStyle/>
          <a:p>
            <a:r>
              <a:rPr lang="en-GB" dirty="0"/>
              <a:t>Driver Factors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06EF6-7035-B1C1-C5D9-D534958334F3}"/>
              </a:ext>
            </a:extLst>
          </p:cNvPr>
          <p:cNvSpPr txBox="1"/>
          <p:nvPr/>
        </p:nvSpPr>
        <p:spPr>
          <a:xfrm>
            <a:off x="1518971" y="1543050"/>
            <a:ext cx="29006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Prioritise sleep to ensure fitness to drive </a:t>
            </a:r>
            <a:r>
              <a:rPr lang="en-GB" sz="2200" dirty="0">
                <a:solidFill>
                  <a:srgbClr val="E30613"/>
                </a:solidFill>
              </a:rPr>
              <a:t>– ideally at least 6 hours prior to driving</a:t>
            </a:r>
          </a:p>
          <a:p>
            <a:endParaRPr lang="en-GB" sz="2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E04C8-8528-A747-2B9D-A17006A41DEC}"/>
              </a:ext>
            </a:extLst>
          </p:cNvPr>
          <p:cNvSpPr/>
          <p:nvPr/>
        </p:nvSpPr>
        <p:spPr>
          <a:xfrm>
            <a:off x="713943" y="1190475"/>
            <a:ext cx="87716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 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44530A-C85D-FB44-BCB6-4FC5462BD49C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327B7A7-FBF3-8730-17E0-AA8241922ED7}"/>
              </a:ext>
            </a:extLst>
          </p:cNvPr>
          <p:cNvSpPr txBox="1"/>
          <p:nvPr/>
        </p:nvSpPr>
        <p:spPr>
          <a:xfrm>
            <a:off x="1518970" y="3107068"/>
            <a:ext cx="290062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Stop, take a break </a:t>
            </a:r>
            <a:r>
              <a:rPr lang="en-GB" sz="2200" dirty="0">
                <a:solidFill>
                  <a:srgbClr val="E30613"/>
                </a:solidFill>
              </a:rPr>
              <a:t>– every 2 hours OR when feeling any sign of sleepiness</a:t>
            </a:r>
          </a:p>
          <a:p>
            <a:endParaRPr lang="en-GB" sz="2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4776C-0AE3-BD30-804A-A4D849E968AD}"/>
              </a:ext>
            </a:extLst>
          </p:cNvPr>
          <p:cNvSpPr txBox="1"/>
          <p:nvPr/>
        </p:nvSpPr>
        <p:spPr>
          <a:xfrm>
            <a:off x="1435976" y="4556441"/>
            <a:ext cx="3336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Report sleepiness, adverse events, sleep problems, other sleep factors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D3D6FE-6E75-3ABF-8FF5-7750EFD94FA7}"/>
              </a:ext>
            </a:extLst>
          </p:cNvPr>
          <p:cNvSpPr/>
          <p:nvPr/>
        </p:nvSpPr>
        <p:spPr>
          <a:xfrm>
            <a:off x="727962" y="4471600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2F9C7DA-E0A3-1AE6-7C44-47EE6C8B8D7B}"/>
              </a:ext>
            </a:extLst>
          </p:cNvPr>
          <p:cNvSpPr/>
          <p:nvPr/>
        </p:nvSpPr>
        <p:spPr>
          <a:xfrm>
            <a:off x="3859481" y="546263"/>
            <a:ext cx="1140031" cy="148589"/>
          </a:xfrm>
          <a:prstGeom prst="rightArrow">
            <a:avLst/>
          </a:prstGeom>
          <a:solidFill>
            <a:srgbClr val="2581C4"/>
          </a:solidFill>
          <a:ln>
            <a:solidFill>
              <a:srgbClr val="2581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9C0B99C-7678-2316-365D-6A9082F50676}"/>
              </a:ext>
            </a:extLst>
          </p:cNvPr>
          <p:cNvSpPr/>
          <p:nvPr/>
        </p:nvSpPr>
        <p:spPr>
          <a:xfrm rot="10800000">
            <a:off x="3849583" y="722412"/>
            <a:ext cx="1140031" cy="148589"/>
          </a:xfrm>
          <a:prstGeom prst="rightArrow">
            <a:avLst/>
          </a:prstGeom>
          <a:solidFill>
            <a:srgbClr val="2581C4"/>
          </a:solidFill>
          <a:ln>
            <a:solidFill>
              <a:srgbClr val="2581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13CF7F-8FFC-E6E0-4787-D707048DCCBC}"/>
              </a:ext>
            </a:extLst>
          </p:cNvPr>
          <p:cNvSpPr txBox="1">
            <a:spLocks/>
          </p:cNvSpPr>
          <p:nvPr/>
        </p:nvSpPr>
        <p:spPr>
          <a:xfrm>
            <a:off x="5108568" y="483335"/>
            <a:ext cx="5609032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Organisation Factor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7DAF66-9665-0A36-EFBB-410CB2C3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030" y="97328"/>
            <a:ext cx="1636514" cy="16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9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7" grpId="0" animBg="1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0010EB-983E-763B-E503-8713863AE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8276-5C9C-CC82-C982-F69FDC70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Factors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D407D-979C-A556-0601-ADAB95AC25B9}"/>
              </a:ext>
            </a:extLst>
          </p:cNvPr>
          <p:cNvSpPr/>
          <p:nvPr/>
        </p:nvSpPr>
        <p:spPr>
          <a:xfrm>
            <a:off x="792490" y="1190475"/>
            <a:ext cx="72006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D85F9-CF09-DA82-C005-BB1658CA6434}"/>
              </a:ext>
            </a:extLst>
          </p:cNvPr>
          <p:cNvSpPr txBox="1"/>
          <p:nvPr/>
        </p:nvSpPr>
        <p:spPr>
          <a:xfrm>
            <a:off x="1518971" y="1543050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In-Vehicle Technology</a:t>
            </a:r>
          </a:p>
          <a:p>
            <a:endParaRPr lang="en-GB" sz="2200" b="1" dirty="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20FF043-AF94-BE19-DD28-5F0AB9128313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14239D39-56BE-18BB-4BBB-0EC5B24C1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294" y="1750915"/>
            <a:ext cx="3278433" cy="175706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69828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E98DE-2A1E-DDD2-DD50-BCB7C8A8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A605A-C8D8-BD4B-8D21-E4B502051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Factors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463AA-0273-AEA9-FCC5-5AA793F8F7EE}"/>
              </a:ext>
            </a:extLst>
          </p:cNvPr>
          <p:cNvSpPr txBox="1"/>
          <p:nvPr/>
        </p:nvSpPr>
        <p:spPr>
          <a:xfrm>
            <a:off x="792490" y="2312491"/>
            <a:ext cx="11193781" cy="523220"/>
          </a:xfrm>
          <a:prstGeom prst="rect">
            <a:avLst/>
          </a:prstGeom>
          <a:noFill/>
          <a:ln>
            <a:solidFill>
              <a:srgbClr val="2581C5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 Active safety systems are an important part of safe systems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0A6612-D77D-EA31-EDDD-A72C9B8B1A2D}"/>
              </a:ext>
            </a:extLst>
          </p:cNvPr>
          <p:cNvSpPr/>
          <p:nvPr/>
        </p:nvSpPr>
        <p:spPr>
          <a:xfrm>
            <a:off x="792490" y="2312491"/>
            <a:ext cx="106681" cy="523220"/>
          </a:xfrm>
          <a:prstGeom prst="rect">
            <a:avLst/>
          </a:prstGeom>
          <a:solidFill>
            <a:srgbClr val="2581C5"/>
          </a:solidFill>
          <a:ln>
            <a:solidFill>
              <a:srgbClr val="258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558FB4FC-E237-61DD-D0C8-D6700C28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37334" r="10556" b="16444"/>
          <a:stretch>
            <a:fillRect/>
          </a:stretch>
        </p:blipFill>
        <p:spPr bwMode="auto">
          <a:xfrm>
            <a:off x="1089343" y="3612449"/>
            <a:ext cx="12366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32">
            <a:extLst>
              <a:ext uri="{FF2B5EF4-FFF2-40B4-BE49-F238E27FC236}">
                <a16:creationId xmlns:a16="http://schemas.microsoft.com/office/drawing/2014/main" id="{63978898-3267-3934-D1F0-CE62B737E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68" y="3256849"/>
            <a:ext cx="1236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400" b="1" dirty="0">
                <a:latin typeface="Arial" panose="020B0604020202020204" pitchFamily="34" charset="0"/>
              </a:rPr>
              <a:t>Optalert</a:t>
            </a:r>
            <a:r>
              <a:rPr lang="en-AU" altLang="en-US" sz="1400" b="1" baseline="30000" dirty="0">
                <a:latin typeface="Arial" panose="020B0604020202020204" pitchFamily="34" charset="0"/>
              </a:rPr>
              <a:t>®</a:t>
            </a:r>
            <a:r>
              <a:rPr lang="en-AU" altLang="en-US" sz="1400" b="1" dirty="0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9EB602-B92E-C7D4-FDCA-C22CAD6640D6}"/>
              </a:ext>
            </a:extLst>
          </p:cNvPr>
          <p:cNvGrpSpPr>
            <a:grpSpLocks/>
          </p:cNvGrpSpPr>
          <p:nvPr/>
        </p:nvGrpSpPr>
        <p:grpSpPr bwMode="auto">
          <a:xfrm>
            <a:off x="4191817" y="3203266"/>
            <a:ext cx="1428750" cy="1009650"/>
            <a:chOff x="6246813" y="1233488"/>
            <a:chExt cx="1428750" cy="1009650"/>
          </a:xfrm>
        </p:grpSpPr>
        <p:pic>
          <p:nvPicPr>
            <p:cNvPr id="25" name="Picture 2" descr="Image result for SmartCap">
              <a:extLst>
                <a:ext uri="{FF2B5EF4-FFF2-40B4-BE49-F238E27FC236}">
                  <a16:creationId xmlns:a16="http://schemas.microsoft.com/office/drawing/2014/main" id="{125A8C98-9AF3-D6EC-D666-3DAA03C49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6813" y="1468438"/>
              <a:ext cx="966787" cy="774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35">
              <a:extLst>
                <a:ext uri="{FF2B5EF4-FFF2-40B4-BE49-F238E27FC236}">
                  <a16:creationId xmlns:a16="http://schemas.microsoft.com/office/drawing/2014/main" id="{53E8A2D4-978D-49A7-A64D-4686CCD54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8900" y="1233488"/>
              <a:ext cx="123666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 b="1" dirty="0" err="1">
                  <a:latin typeface="Arial" panose="020B0604020202020204" pitchFamily="34" charset="0"/>
                </a:rPr>
                <a:t>SmartCap</a:t>
              </a:r>
              <a:r>
                <a:rPr lang="en-AU" altLang="en-US" sz="1400" b="1" baseline="30000" dirty="0" err="1">
                  <a:latin typeface="Arial" panose="020B0604020202020204" pitchFamily="34" charset="0"/>
                </a:rPr>
                <a:t>TM</a:t>
              </a:r>
              <a:endParaRPr lang="en-AU" altLang="en-US" sz="1400" b="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77F1F1-44D7-8A33-EFD4-6CEAF9DA0DBE}"/>
              </a:ext>
            </a:extLst>
          </p:cNvPr>
          <p:cNvGrpSpPr>
            <a:grpSpLocks/>
          </p:cNvGrpSpPr>
          <p:nvPr/>
        </p:nvGrpSpPr>
        <p:grpSpPr bwMode="auto">
          <a:xfrm>
            <a:off x="2567555" y="3075299"/>
            <a:ext cx="1235075" cy="1120775"/>
            <a:chOff x="4983163" y="1079500"/>
            <a:chExt cx="1235075" cy="1120775"/>
          </a:xfrm>
        </p:grpSpPr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6B77D031-2CBF-A20F-83AA-95B632780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050" y="1585913"/>
              <a:ext cx="762000" cy="614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4">
              <a:extLst>
                <a:ext uri="{FF2B5EF4-FFF2-40B4-BE49-F238E27FC236}">
                  <a16:creationId xmlns:a16="http://schemas.microsoft.com/office/drawing/2014/main" id="{B05FF625-7E82-3D71-0D6C-D8F366B447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3163" y="1079500"/>
              <a:ext cx="12350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AU" altLang="en-US" sz="1400" b="1" dirty="0">
                  <a:latin typeface="Arial" panose="020B0604020202020204" pitchFamily="34" charset="0"/>
                </a:rPr>
                <a:t>Seeing Machines</a:t>
              </a:r>
              <a:r>
                <a:rPr lang="en-AU" altLang="en-US" sz="1400" b="1" baseline="30000" dirty="0">
                  <a:latin typeface="Arial" panose="020B0604020202020204" pitchFamily="34" charset="0"/>
                </a:rPr>
                <a:t> TM</a:t>
              </a:r>
              <a:endParaRPr lang="en-AU" altLang="en-US" sz="14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8E16A49-AD5F-B0B9-8F84-CCC8A2195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216" y="3203155"/>
            <a:ext cx="1236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400" b="1" dirty="0" err="1">
                <a:latin typeface="Arial" panose="020B0604020202020204" pitchFamily="34" charset="0"/>
              </a:rPr>
              <a:t>Geobox</a:t>
            </a:r>
            <a:r>
              <a:rPr lang="en-AU" altLang="en-US" sz="1400" b="1" baseline="30000" dirty="0">
                <a:latin typeface="Arial" panose="020B0604020202020204" pitchFamily="34" charset="0"/>
              </a:rPr>
              <a:t>©</a:t>
            </a:r>
            <a:r>
              <a:rPr lang="en-AU" altLang="en-US" sz="14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E93E7B0-CA3D-1A60-2641-45DE684D2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133" y="3203155"/>
            <a:ext cx="13475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400" b="1" dirty="0" err="1">
                <a:latin typeface="Arial" panose="020B0604020202020204" pitchFamily="34" charset="0"/>
              </a:rPr>
              <a:t>Cardiowheel</a:t>
            </a:r>
            <a:r>
              <a:rPr lang="en-AU" altLang="en-US" sz="1400" b="1" baseline="30000" dirty="0">
                <a:latin typeface="Arial" panose="020B0604020202020204" pitchFamily="34" charset="0"/>
              </a:rPr>
              <a:t>©</a:t>
            </a:r>
            <a:r>
              <a:rPr lang="en-AU" altLang="en-US" sz="14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5296D9-1399-BF6A-CDE6-313C523AA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843" y="2965606"/>
            <a:ext cx="1236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400" b="1" dirty="0" err="1">
                <a:latin typeface="Arial" panose="020B0604020202020204" pitchFamily="34" charset="0"/>
              </a:rPr>
              <a:t>AmTech</a:t>
            </a:r>
            <a:r>
              <a:rPr lang="en-AU" altLang="en-US" sz="1400" b="1" dirty="0">
                <a:latin typeface="Arial" panose="020B0604020202020204" pitchFamily="34" charset="0"/>
              </a:rPr>
              <a:t>     PST</a:t>
            </a:r>
            <a:r>
              <a:rPr lang="en-AU" altLang="en-US" sz="1400" b="1" baseline="30000" dirty="0">
                <a:latin typeface="Arial" panose="020B0604020202020204" pitchFamily="34" charset="0"/>
              </a:rPr>
              <a:t>©</a:t>
            </a:r>
            <a:endParaRPr lang="en-AU" altLang="en-US" sz="1400" b="1" dirty="0">
              <a:latin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6D9F28B-6472-F2B4-2920-3F2A376E79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516" t="50000" r="65781" b="32083"/>
          <a:stretch/>
        </p:blipFill>
        <p:spPr>
          <a:xfrm>
            <a:off x="5902971" y="3581493"/>
            <a:ext cx="695325" cy="6143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22BD7D-0AA9-604F-D0A1-FFD38CA5AA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38"/>
          <a:stretch/>
        </p:blipFill>
        <p:spPr>
          <a:xfrm>
            <a:off x="7237153" y="3530421"/>
            <a:ext cx="966787" cy="6483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59ED77-A4A3-FE4C-E757-3FA26A2A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6" r="36757" b="26556"/>
          <a:stretch>
            <a:fillRect/>
          </a:stretch>
        </p:blipFill>
        <p:spPr bwMode="auto">
          <a:xfrm>
            <a:off x="8903974" y="3434354"/>
            <a:ext cx="9144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18AA4C0-6D26-1689-247A-4D8EA9A836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81" t="10163" r="68790" b="18692"/>
          <a:stretch/>
        </p:blipFill>
        <p:spPr>
          <a:xfrm>
            <a:off x="10494862" y="3521120"/>
            <a:ext cx="849442" cy="71715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A64EE0C-ECC0-2E80-57C6-443D7EF0F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4536" y="2952274"/>
            <a:ext cx="1039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AU" altLang="en-US" sz="1400" b="1" dirty="0">
                <a:latin typeface="Arial" panose="020B0604020202020204" pitchFamily="34" charset="0"/>
              </a:rPr>
              <a:t>PVT Workfit 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48500-201D-E03D-3B3F-1069B1894F89}"/>
              </a:ext>
            </a:extLst>
          </p:cNvPr>
          <p:cNvSpPr/>
          <p:nvPr/>
        </p:nvSpPr>
        <p:spPr>
          <a:xfrm>
            <a:off x="792490" y="119047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EB419-975F-ECC4-9D11-96BFFC522987}"/>
              </a:ext>
            </a:extLst>
          </p:cNvPr>
          <p:cNvSpPr txBox="1"/>
          <p:nvPr/>
        </p:nvSpPr>
        <p:spPr>
          <a:xfrm>
            <a:off x="1518971" y="1543050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In-Vehicle Technology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87852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E98DE-2A1E-DDD2-DD50-BCB7C8A80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A605A-C8D8-BD4B-8D21-E4B502051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Factors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463AA-0273-AEA9-FCC5-5AA793F8F7EE}"/>
              </a:ext>
            </a:extLst>
          </p:cNvPr>
          <p:cNvSpPr txBox="1"/>
          <p:nvPr/>
        </p:nvSpPr>
        <p:spPr>
          <a:xfrm>
            <a:off x="792490" y="2312491"/>
            <a:ext cx="11193781" cy="523220"/>
          </a:xfrm>
          <a:prstGeom prst="rect">
            <a:avLst/>
          </a:prstGeom>
          <a:noFill/>
          <a:ln>
            <a:solidFill>
              <a:srgbClr val="2581C5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 Active safety systems are an important part of safe systems approach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0A6612-D77D-EA31-EDDD-A72C9B8B1A2D}"/>
              </a:ext>
            </a:extLst>
          </p:cNvPr>
          <p:cNvSpPr/>
          <p:nvPr/>
        </p:nvSpPr>
        <p:spPr>
          <a:xfrm>
            <a:off x="792490" y="2312491"/>
            <a:ext cx="106681" cy="523220"/>
          </a:xfrm>
          <a:prstGeom prst="rect">
            <a:avLst/>
          </a:prstGeom>
          <a:solidFill>
            <a:srgbClr val="2581C5"/>
          </a:solidFill>
          <a:ln>
            <a:solidFill>
              <a:srgbClr val="2581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048500-201D-E03D-3B3F-1069B1894F89}"/>
              </a:ext>
            </a:extLst>
          </p:cNvPr>
          <p:cNvSpPr/>
          <p:nvPr/>
        </p:nvSpPr>
        <p:spPr>
          <a:xfrm>
            <a:off x="792490" y="119047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EB419-975F-ECC4-9D11-96BFFC522987}"/>
              </a:ext>
            </a:extLst>
          </p:cNvPr>
          <p:cNvSpPr txBox="1"/>
          <p:nvPr/>
        </p:nvSpPr>
        <p:spPr>
          <a:xfrm>
            <a:off x="1518971" y="1543050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In-Vehicle Technology</a:t>
            </a:r>
          </a:p>
          <a:p>
            <a:endParaRPr lang="en-GB" sz="22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89CB96E-55F3-8839-ED8F-D2DF9BB8C305}"/>
              </a:ext>
            </a:extLst>
          </p:cNvPr>
          <p:cNvSpPr/>
          <p:nvPr/>
        </p:nvSpPr>
        <p:spPr>
          <a:xfrm>
            <a:off x="1125867" y="2939956"/>
            <a:ext cx="419100" cy="360000"/>
          </a:xfrm>
          <a:prstGeom prst="downArrow">
            <a:avLst/>
          </a:prstGeom>
          <a:solidFill>
            <a:srgbClr val="2581C5"/>
          </a:solidFill>
          <a:ln>
            <a:solidFill>
              <a:srgbClr val="2581C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6D1E23FE-85D9-0E42-D9E7-1B426763E11B}"/>
              </a:ext>
            </a:extLst>
          </p:cNvPr>
          <p:cNvSpPr/>
          <p:nvPr/>
        </p:nvSpPr>
        <p:spPr>
          <a:xfrm>
            <a:off x="1634496" y="4044971"/>
            <a:ext cx="419100" cy="360000"/>
          </a:xfrm>
          <a:prstGeom prst="downArrow">
            <a:avLst/>
          </a:prstGeom>
          <a:solidFill>
            <a:srgbClr val="2581C5"/>
          </a:solidFill>
          <a:ln>
            <a:solidFill>
              <a:srgbClr val="2581C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53F3FD04-B367-0E17-53A3-4FC4272AB1AC}"/>
              </a:ext>
            </a:extLst>
          </p:cNvPr>
          <p:cNvSpPr/>
          <p:nvPr/>
        </p:nvSpPr>
        <p:spPr>
          <a:xfrm>
            <a:off x="2068839" y="4902106"/>
            <a:ext cx="419100" cy="360000"/>
          </a:xfrm>
          <a:prstGeom prst="downArrow">
            <a:avLst/>
          </a:prstGeom>
          <a:solidFill>
            <a:srgbClr val="2581C5"/>
          </a:solidFill>
          <a:ln>
            <a:solidFill>
              <a:srgbClr val="2581C5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54655-7EC3-A10E-340B-A15A7267941C}"/>
              </a:ext>
            </a:extLst>
          </p:cNvPr>
          <p:cNvSpPr txBox="1"/>
          <p:nvPr/>
        </p:nvSpPr>
        <p:spPr>
          <a:xfrm>
            <a:off x="975383" y="3351452"/>
            <a:ext cx="3560435" cy="646331"/>
          </a:xfrm>
          <a:prstGeom prst="rect">
            <a:avLst/>
          </a:prstGeom>
          <a:noFill/>
          <a:ln>
            <a:solidFill>
              <a:srgbClr val="2581C5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 1. Carefully evaluate technology </a:t>
            </a:r>
            <a:r>
              <a:rPr lang="en-GB" sz="1600" i="1" dirty="0"/>
              <a:t>(validation)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753A34-60D7-864E-1D60-62FB2DC7D91C}"/>
              </a:ext>
            </a:extLst>
          </p:cNvPr>
          <p:cNvSpPr txBox="1"/>
          <p:nvPr/>
        </p:nvSpPr>
        <p:spPr>
          <a:xfrm>
            <a:off x="1544967" y="4458246"/>
            <a:ext cx="3560435" cy="400110"/>
          </a:xfrm>
          <a:prstGeom prst="rect">
            <a:avLst/>
          </a:prstGeom>
          <a:noFill/>
          <a:ln>
            <a:solidFill>
              <a:srgbClr val="2581C5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 2. Accepted by workers/drivers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2C083-4B21-B71D-95D7-D5EAC2ADACB3}"/>
              </a:ext>
            </a:extLst>
          </p:cNvPr>
          <p:cNvSpPr txBox="1"/>
          <p:nvPr/>
        </p:nvSpPr>
        <p:spPr>
          <a:xfrm>
            <a:off x="2068839" y="5336440"/>
            <a:ext cx="3560435" cy="400110"/>
          </a:xfrm>
          <a:prstGeom prst="rect">
            <a:avLst/>
          </a:prstGeom>
          <a:noFill/>
          <a:ln>
            <a:solidFill>
              <a:srgbClr val="2581C5">
                <a:alpha val="50196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 3. Effective utilisation of data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9E8D33-F0E8-9062-BAA7-9E9615C9DAE1}"/>
              </a:ext>
            </a:extLst>
          </p:cNvPr>
          <p:cNvGrpSpPr/>
          <p:nvPr/>
        </p:nvGrpSpPr>
        <p:grpSpPr>
          <a:xfrm>
            <a:off x="5629274" y="3015013"/>
            <a:ext cx="6562726" cy="3262727"/>
            <a:chOff x="5446381" y="3114197"/>
            <a:chExt cx="6562726" cy="32627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3926A8-8379-8DBD-2C6F-4E4001E7E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515" t="39759" r="17656" b="41491"/>
            <a:stretch/>
          </p:blipFill>
          <p:spPr>
            <a:xfrm>
              <a:off x="5446381" y="3114197"/>
              <a:ext cx="6562726" cy="123825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A39E12-6BEA-8863-BAEF-E134F9CE419F}"/>
                </a:ext>
              </a:extLst>
            </p:cNvPr>
            <p:cNvSpPr/>
            <p:nvPr/>
          </p:nvSpPr>
          <p:spPr>
            <a:xfrm>
              <a:off x="5874083" y="4614520"/>
              <a:ext cx="1743075" cy="175291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lowchart: Stored Data 15">
              <a:extLst>
                <a:ext uri="{FF2B5EF4-FFF2-40B4-BE49-F238E27FC236}">
                  <a16:creationId xmlns:a16="http://schemas.microsoft.com/office/drawing/2014/main" id="{BA95C222-94C5-50A3-EEC9-2F2E55243519}"/>
                </a:ext>
              </a:extLst>
            </p:cNvPr>
            <p:cNvSpPr/>
            <p:nvPr/>
          </p:nvSpPr>
          <p:spPr>
            <a:xfrm rot="10800000">
              <a:off x="7124700" y="4605026"/>
              <a:ext cx="3924300" cy="1771898"/>
            </a:xfrm>
            <a:prstGeom prst="flowChartOnlineStorag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45FAFF-DA06-67D4-B762-3714FACBAA1E}"/>
                </a:ext>
              </a:extLst>
            </p:cNvPr>
            <p:cNvSpPr txBox="1"/>
            <p:nvPr/>
          </p:nvSpPr>
          <p:spPr>
            <a:xfrm>
              <a:off x="7762875" y="4690840"/>
              <a:ext cx="242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Continuous Monitoring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E63A8B-C20A-2E96-31B4-888DD0AA5F67}"/>
                </a:ext>
              </a:extLst>
            </p:cNvPr>
            <p:cNvSpPr txBox="1"/>
            <p:nvPr/>
          </p:nvSpPr>
          <p:spPr>
            <a:xfrm>
              <a:off x="8044860" y="5094590"/>
              <a:ext cx="242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Prediction Technologies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2DE080-EE7E-4B3A-F585-410C189F6E3E}"/>
                </a:ext>
              </a:extLst>
            </p:cNvPr>
            <p:cNvSpPr txBox="1"/>
            <p:nvPr/>
          </p:nvSpPr>
          <p:spPr>
            <a:xfrm>
              <a:off x="8044860" y="5531481"/>
              <a:ext cx="2785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Scheduling Technologies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CE03ADF-B3C4-0ABD-8443-E9B0F2BA3E9E}"/>
                </a:ext>
              </a:extLst>
            </p:cNvPr>
            <p:cNvSpPr txBox="1"/>
            <p:nvPr/>
          </p:nvSpPr>
          <p:spPr>
            <a:xfrm>
              <a:off x="7762875" y="5953486"/>
              <a:ext cx="2785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Native Systems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EA6CA8-12D8-01A6-F0E9-93CBE96AD19C}"/>
              </a:ext>
            </a:extLst>
          </p:cNvPr>
          <p:cNvGrpSpPr/>
          <p:nvPr/>
        </p:nvGrpSpPr>
        <p:grpSpPr>
          <a:xfrm>
            <a:off x="5501463" y="3196814"/>
            <a:ext cx="6818348" cy="3020956"/>
            <a:chOff x="3453441" y="7100944"/>
            <a:chExt cx="6818348" cy="302095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8C2E08-F952-06C8-8685-47BC62226854}"/>
                </a:ext>
              </a:extLst>
            </p:cNvPr>
            <p:cNvSpPr txBox="1"/>
            <p:nvPr/>
          </p:nvSpPr>
          <p:spPr>
            <a:xfrm>
              <a:off x="3453441" y="7100944"/>
              <a:ext cx="5684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>
                <a:spcAft>
                  <a:spcPts val="600"/>
                </a:spcAft>
              </a:pPr>
              <a:r>
                <a:rPr lang="en-GB" b="1" dirty="0"/>
                <a:t>Key findings</a:t>
              </a:r>
            </a:p>
          </p:txBody>
        </p:sp>
        <p:pic>
          <p:nvPicPr>
            <p:cNvPr id="30" name="Graphic 29" descr="Old Key outline">
              <a:extLst>
                <a:ext uri="{FF2B5EF4-FFF2-40B4-BE49-F238E27FC236}">
                  <a16:creationId xmlns:a16="http://schemas.microsoft.com/office/drawing/2014/main" id="{E690C478-342A-CA90-E7D5-396BBCA12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30380" y="7416800"/>
              <a:ext cx="914400" cy="9144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D76655-8E1E-2650-41DA-F2ECED8A6C7A}"/>
                </a:ext>
              </a:extLst>
            </p:cNvPr>
            <p:cNvSpPr txBox="1"/>
            <p:nvPr/>
          </p:nvSpPr>
          <p:spPr>
            <a:xfrm>
              <a:off x="4587580" y="7302787"/>
              <a:ext cx="5684209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>
                <a:spcAft>
                  <a:spcPts val="600"/>
                </a:spcAft>
                <a:buAutoNum type="arabicPeriod"/>
              </a:pPr>
              <a:r>
                <a:rPr lang="en-GB" dirty="0"/>
                <a:t>Ocular-based systems are highly effective for detecting drowsiness                                                   </a:t>
              </a:r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</a:rPr>
                <a:t> (e.g. Anderson et al. 2013, 2018. Cori et al., 2020)</a:t>
              </a:r>
            </a:p>
            <a:p>
              <a:pPr marL="800100" lvl="1" indent="-342900">
                <a:spcAft>
                  <a:spcPts val="600"/>
                </a:spcAft>
                <a:buAutoNum type="arabicPeriod"/>
              </a:pPr>
              <a:r>
                <a:rPr lang="en-GB" dirty="0"/>
                <a:t>Prediction technologies have good utility </a:t>
              </a:r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</a:rPr>
                <a:t>(e.g., </a:t>
              </a:r>
              <a:r>
                <a:rPr lang="en-GB" sz="1400" dirty="0" err="1">
                  <a:solidFill>
                    <a:schemeClr val="bg1">
                      <a:lumMod val="65000"/>
                    </a:schemeClr>
                  </a:solidFill>
                </a:rPr>
                <a:t>Maccora</a:t>
              </a:r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</a:rPr>
                <a:t> et al. 2018)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960EBDA-7F30-3E1F-3104-1E2604B8E44A}"/>
                </a:ext>
              </a:extLst>
            </p:cNvPr>
            <p:cNvSpPr txBox="1"/>
            <p:nvPr/>
          </p:nvSpPr>
          <p:spPr>
            <a:xfrm>
              <a:off x="3768763" y="8733948"/>
              <a:ext cx="6378537" cy="1215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0100" lvl="1" indent="-342900">
                <a:spcAft>
                  <a:spcPts val="600"/>
                </a:spcAft>
                <a:buFont typeface="+mj-lt"/>
                <a:buAutoNum type="arabicPeriod" startAt="3"/>
              </a:pPr>
              <a:r>
                <a:rPr lang="en-GB" dirty="0"/>
                <a:t>Continuous monitoring technology can be effective</a:t>
              </a:r>
              <a:r>
                <a:rPr lang="en-GB" sz="1400" dirty="0">
                  <a:solidFill>
                    <a:schemeClr val="bg1">
                      <a:lumMod val="65000"/>
                    </a:schemeClr>
                  </a:solidFill>
                </a:rPr>
                <a:t>.                         (e.g., Cai et al Sci Rep. 2020)</a:t>
              </a:r>
            </a:p>
            <a:p>
              <a:pPr marL="800100" lvl="1" indent="-342900">
                <a:spcAft>
                  <a:spcPts val="600"/>
                </a:spcAft>
                <a:buAutoNum type="arabicPeriod" startAt="3"/>
              </a:pPr>
              <a:r>
                <a:rPr lang="en-GB" dirty="0"/>
                <a:t>Beyond validity, effective implementation and utility of the data is critical</a:t>
              </a:r>
              <a:endParaRPr lang="en-GB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CC2E0F3-3B23-0DCA-3ADB-F74F20670545}"/>
                </a:ext>
              </a:extLst>
            </p:cNvPr>
            <p:cNvSpPr/>
            <p:nvPr/>
          </p:nvSpPr>
          <p:spPr>
            <a:xfrm>
              <a:off x="3768763" y="7100944"/>
              <a:ext cx="6187704" cy="3020956"/>
            </a:xfrm>
            <a:prstGeom prst="rect">
              <a:avLst/>
            </a:prstGeom>
            <a:noFill/>
            <a:ln>
              <a:solidFill>
                <a:srgbClr val="99C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601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0010EB-983E-763B-E503-8713863AE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8276-5C9C-CC82-C982-F69FDC70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Factors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2D407D-979C-A556-0601-ADAB95AC25B9}"/>
              </a:ext>
            </a:extLst>
          </p:cNvPr>
          <p:cNvSpPr/>
          <p:nvPr/>
        </p:nvSpPr>
        <p:spPr>
          <a:xfrm>
            <a:off x="792490" y="1190475"/>
            <a:ext cx="72006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D85F9-CF09-DA82-C005-BB1658CA6434}"/>
              </a:ext>
            </a:extLst>
          </p:cNvPr>
          <p:cNvSpPr txBox="1"/>
          <p:nvPr/>
        </p:nvSpPr>
        <p:spPr>
          <a:xfrm>
            <a:off x="1518971" y="1543050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In-Vehicle Technology</a:t>
            </a:r>
          </a:p>
          <a:p>
            <a:endParaRPr lang="en-GB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B063B6-0E1B-88AE-51BE-08BF42868807}"/>
              </a:ext>
            </a:extLst>
          </p:cNvPr>
          <p:cNvSpPr txBox="1"/>
          <p:nvPr/>
        </p:nvSpPr>
        <p:spPr>
          <a:xfrm>
            <a:off x="1585646" y="3248025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Implementation</a:t>
            </a:r>
          </a:p>
          <a:p>
            <a:endParaRPr lang="en-GB" sz="22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531472F-EEE2-8237-81EA-18653F3AA3F6}"/>
              </a:ext>
            </a:extLst>
          </p:cNvPr>
          <p:cNvGrpSpPr/>
          <p:nvPr/>
        </p:nvGrpSpPr>
        <p:grpSpPr>
          <a:xfrm>
            <a:off x="6403592" y="1634819"/>
            <a:ext cx="3897426" cy="3588361"/>
            <a:chOff x="7294030" y="1543050"/>
            <a:chExt cx="3897426" cy="358836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EC4F38-40CF-5A0A-3143-B35AD4231265}"/>
                </a:ext>
              </a:extLst>
            </p:cNvPr>
            <p:cNvSpPr/>
            <p:nvPr/>
          </p:nvSpPr>
          <p:spPr>
            <a:xfrm>
              <a:off x="8975095" y="2523663"/>
              <a:ext cx="52290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rPr>
                <a:t>E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72AABD-16F7-42FE-8F73-C6F6E5A01EA8}"/>
                </a:ext>
              </a:extLst>
            </p:cNvPr>
            <p:cNvSpPr txBox="1"/>
            <p:nvPr/>
          </p:nvSpPr>
          <p:spPr>
            <a:xfrm>
              <a:off x="8544489" y="3249962"/>
              <a:ext cx="13370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Effective implementation of technology                   </a:t>
              </a:r>
              <a:r>
                <a:rPr lang="en-GB" sz="1000" dirty="0"/>
                <a:t>(or FRMS)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C1D73F-DB5B-4975-12E9-B82B2064ED2A}"/>
                </a:ext>
              </a:extLst>
            </p:cNvPr>
            <p:cNvSpPr txBox="1"/>
            <p:nvPr/>
          </p:nvSpPr>
          <p:spPr>
            <a:xfrm>
              <a:off x="7637417" y="1949648"/>
              <a:ext cx="12191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Education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0E30B-E988-A524-7406-006FE9A1CEB7}"/>
                </a:ext>
              </a:extLst>
            </p:cNvPr>
            <p:cNvSpPr txBox="1"/>
            <p:nvPr/>
          </p:nvSpPr>
          <p:spPr>
            <a:xfrm>
              <a:off x="9315517" y="1964948"/>
              <a:ext cx="1852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Empowerment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C1602A-85C8-C6F0-1AD6-382137F22B50}"/>
                </a:ext>
              </a:extLst>
            </p:cNvPr>
            <p:cNvSpPr txBox="1"/>
            <p:nvPr/>
          </p:nvSpPr>
          <p:spPr>
            <a:xfrm>
              <a:off x="9339187" y="3815317"/>
              <a:ext cx="1852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Engagement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E64FE0-53E0-6486-BF93-19E742AE2883}"/>
                </a:ext>
              </a:extLst>
            </p:cNvPr>
            <p:cNvSpPr txBox="1"/>
            <p:nvPr/>
          </p:nvSpPr>
          <p:spPr>
            <a:xfrm>
              <a:off x="7294030" y="3832800"/>
              <a:ext cx="1852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Evaluation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0BCFC26-4A0B-F06D-8B4D-A2251239C4AF}"/>
                </a:ext>
              </a:extLst>
            </p:cNvPr>
            <p:cNvGrpSpPr/>
            <p:nvPr/>
          </p:nvGrpSpPr>
          <p:grpSpPr>
            <a:xfrm>
              <a:off x="7381945" y="1543050"/>
              <a:ext cx="3683221" cy="3588361"/>
              <a:chOff x="3760124" y="1215057"/>
              <a:chExt cx="4671751" cy="4678844"/>
            </a:xfrm>
          </p:grpSpPr>
          <p:sp>
            <p:nvSpPr>
              <p:cNvPr id="57" name="Shape">
                <a:extLst>
                  <a:ext uri="{FF2B5EF4-FFF2-40B4-BE49-F238E27FC236}">
                    <a16:creationId xmlns:a16="http://schemas.microsoft.com/office/drawing/2014/main" id="{ADA9DA32-2E75-16B2-5AAF-0F5ED2DEB071}"/>
                  </a:ext>
                </a:extLst>
              </p:cNvPr>
              <p:cNvSpPr/>
              <p:nvPr/>
            </p:nvSpPr>
            <p:spPr>
              <a:xfrm>
                <a:off x="3760127" y="1215057"/>
                <a:ext cx="3468083" cy="21935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6" h="21549" extrusionOk="0">
                    <a:moveTo>
                      <a:pt x="21534" y="20729"/>
                    </a:moveTo>
                    <a:lnTo>
                      <a:pt x="21070" y="19928"/>
                    </a:lnTo>
                    <a:cubicBezTo>
                      <a:pt x="20982" y="19788"/>
                      <a:pt x="20850" y="19858"/>
                      <a:pt x="20828" y="20032"/>
                    </a:cubicBezTo>
                    <a:lnTo>
                      <a:pt x="20806" y="20241"/>
                    </a:lnTo>
                    <a:cubicBezTo>
                      <a:pt x="18489" y="19335"/>
                      <a:pt x="16680" y="16409"/>
                      <a:pt x="16194" y="12716"/>
                    </a:cubicBezTo>
                    <a:cubicBezTo>
                      <a:pt x="16150" y="12437"/>
                      <a:pt x="16128" y="12124"/>
                      <a:pt x="16106" y="11845"/>
                    </a:cubicBezTo>
                    <a:cubicBezTo>
                      <a:pt x="16084" y="11566"/>
                      <a:pt x="16062" y="11253"/>
                      <a:pt x="16062" y="10974"/>
                    </a:cubicBezTo>
                    <a:cubicBezTo>
                      <a:pt x="16062" y="10870"/>
                      <a:pt x="16062" y="10730"/>
                      <a:pt x="16062" y="10626"/>
                    </a:cubicBezTo>
                    <a:cubicBezTo>
                      <a:pt x="16062" y="10521"/>
                      <a:pt x="16062" y="10382"/>
                      <a:pt x="16062" y="10277"/>
                    </a:cubicBezTo>
                    <a:lnTo>
                      <a:pt x="15621" y="10277"/>
                    </a:lnTo>
                    <a:lnTo>
                      <a:pt x="13437" y="10277"/>
                    </a:lnTo>
                    <a:cubicBezTo>
                      <a:pt x="13437" y="9999"/>
                      <a:pt x="13415" y="9685"/>
                      <a:pt x="13392" y="9406"/>
                    </a:cubicBezTo>
                    <a:cubicBezTo>
                      <a:pt x="13370" y="9128"/>
                      <a:pt x="13348" y="8814"/>
                      <a:pt x="13304" y="8535"/>
                    </a:cubicBezTo>
                    <a:cubicBezTo>
                      <a:pt x="13238" y="8083"/>
                      <a:pt x="13172" y="7630"/>
                      <a:pt x="13084" y="7177"/>
                    </a:cubicBezTo>
                    <a:cubicBezTo>
                      <a:pt x="13084" y="7142"/>
                      <a:pt x="13061" y="7107"/>
                      <a:pt x="13061" y="7072"/>
                    </a:cubicBezTo>
                    <a:cubicBezTo>
                      <a:pt x="13039" y="6968"/>
                      <a:pt x="13017" y="6863"/>
                      <a:pt x="12995" y="6759"/>
                    </a:cubicBezTo>
                    <a:cubicBezTo>
                      <a:pt x="12973" y="6689"/>
                      <a:pt x="12951" y="6619"/>
                      <a:pt x="12951" y="6550"/>
                    </a:cubicBezTo>
                    <a:cubicBezTo>
                      <a:pt x="12929" y="6480"/>
                      <a:pt x="12907" y="6410"/>
                      <a:pt x="12907" y="6341"/>
                    </a:cubicBezTo>
                    <a:cubicBezTo>
                      <a:pt x="12885" y="6236"/>
                      <a:pt x="12841" y="6132"/>
                      <a:pt x="12819" y="6027"/>
                    </a:cubicBezTo>
                    <a:cubicBezTo>
                      <a:pt x="12819" y="5992"/>
                      <a:pt x="12797" y="5957"/>
                      <a:pt x="12797" y="5957"/>
                    </a:cubicBezTo>
                    <a:cubicBezTo>
                      <a:pt x="12488" y="4912"/>
                      <a:pt x="12047" y="3972"/>
                      <a:pt x="11517" y="3101"/>
                    </a:cubicBezTo>
                    <a:cubicBezTo>
                      <a:pt x="10988" y="2265"/>
                      <a:pt x="10370" y="1568"/>
                      <a:pt x="9708" y="1080"/>
                    </a:cubicBezTo>
                    <a:cubicBezTo>
                      <a:pt x="9686" y="1080"/>
                      <a:pt x="9664" y="1045"/>
                      <a:pt x="9642" y="1045"/>
                    </a:cubicBezTo>
                    <a:cubicBezTo>
                      <a:pt x="9575" y="1010"/>
                      <a:pt x="9509" y="941"/>
                      <a:pt x="9443" y="906"/>
                    </a:cubicBezTo>
                    <a:cubicBezTo>
                      <a:pt x="9399" y="871"/>
                      <a:pt x="9355" y="836"/>
                      <a:pt x="9311" y="801"/>
                    </a:cubicBezTo>
                    <a:cubicBezTo>
                      <a:pt x="9267" y="766"/>
                      <a:pt x="9222" y="732"/>
                      <a:pt x="9178" y="732"/>
                    </a:cubicBezTo>
                    <a:cubicBezTo>
                      <a:pt x="9112" y="697"/>
                      <a:pt x="9046" y="662"/>
                      <a:pt x="8980" y="627"/>
                    </a:cubicBezTo>
                    <a:cubicBezTo>
                      <a:pt x="8958" y="627"/>
                      <a:pt x="8936" y="592"/>
                      <a:pt x="8914" y="592"/>
                    </a:cubicBezTo>
                    <a:cubicBezTo>
                      <a:pt x="8230" y="209"/>
                      <a:pt x="7502" y="0"/>
                      <a:pt x="6729" y="0"/>
                    </a:cubicBezTo>
                    <a:cubicBezTo>
                      <a:pt x="5957" y="0"/>
                      <a:pt x="5229" y="209"/>
                      <a:pt x="4545" y="592"/>
                    </a:cubicBezTo>
                    <a:cubicBezTo>
                      <a:pt x="4523" y="592"/>
                      <a:pt x="4501" y="627"/>
                      <a:pt x="4501" y="627"/>
                    </a:cubicBezTo>
                    <a:cubicBezTo>
                      <a:pt x="4435" y="662"/>
                      <a:pt x="4369" y="697"/>
                      <a:pt x="4302" y="732"/>
                    </a:cubicBezTo>
                    <a:cubicBezTo>
                      <a:pt x="4258" y="766"/>
                      <a:pt x="4214" y="766"/>
                      <a:pt x="4170" y="801"/>
                    </a:cubicBezTo>
                    <a:cubicBezTo>
                      <a:pt x="4126" y="836"/>
                      <a:pt x="4082" y="871"/>
                      <a:pt x="4038" y="906"/>
                    </a:cubicBezTo>
                    <a:cubicBezTo>
                      <a:pt x="3971" y="941"/>
                      <a:pt x="3905" y="1010"/>
                      <a:pt x="3839" y="1045"/>
                    </a:cubicBezTo>
                    <a:cubicBezTo>
                      <a:pt x="3817" y="1045"/>
                      <a:pt x="3795" y="1080"/>
                      <a:pt x="3773" y="1080"/>
                    </a:cubicBezTo>
                    <a:cubicBezTo>
                      <a:pt x="3133" y="1568"/>
                      <a:pt x="2515" y="2265"/>
                      <a:pt x="1964" y="3101"/>
                    </a:cubicBezTo>
                    <a:lnTo>
                      <a:pt x="1964" y="3101"/>
                    </a:lnTo>
                    <a:cubicBezTo>
                      <a:pt x="750" y="5017"/>
                      <a:pt x="0" y="7665"/>
                      <a:pt x="0" y="10591"/>
                    </a:cubicBezTo>
                    <a:cubicBezTo>
                      <a:pt x="0" y="13517"/>
                      <a:pt x="750" y="16165"/>
                      <a:pt x="1964" y="18081"/>
                    </a:cubicBezTo>
                    <a:lnTo>
                      <a:pt x="1964" y="18081"/>
                    </a:lnTo>
                    <a:cubicBezTo>
                      <a:pt x="2493" y="18917"/>
                      <a:pt x="3111" y="19614"/>
                      <a:pt x="3773" y="20102"/>
                    </a:cubicBezTo>
                    <a:cubicBezTo>
                      <a:pt x="3795" y="20102"/>
                      <a:pt x="3817" y="20137"/>
                      <a:pt x="3839" y="20137"/>
                    </a:cubicBezTo>
                    <a:cubicBezTo>
                      <a:pt x="3905" y="20172"/>
                      <a:pt x="3971" y="20241"/>
                      <a:pt x="4038" y="20276"/>
                    </a:cubicBezTo>
                    <a:cubicBezTo>
                      <a:pt x="4082" y="20311"/>
                      <a:pt x="4126" y="20346"/>
                      <a:pt x="4170" y="20346"/>
                    </a:cubicBezTo>
                    <a:cubicBezTo>
                      <a:pt x="4214" y="20381"/>
                      <a:pt x="4258" y="20415"/>
                      <a:pt x="4302" y="20415"/>
                    </a:cubicBezTo>
                    <a:cubicBezTo>
                      <a:pt x="4369" y="20450"/>
                      <a:pt x="4435" y="20485"/>
                      <a:pt x="4501" y="20520"/>
                    </a:cubicBezTo>
                    <a:cubicBezTo>
                      <a:pt x="4523" y="20520"/>
                      <a:pt x="4545" y="20555"/>
                      <a:pt x="4567" y="20555"/>
                    </a:cubicBezTo>
                    <a:cubicBezTo>
                      <a:pt x="4766" y="20659"/>
                      <a:pt x="4964" y="20764"/>
                      <a:pt x="5163" y="20834"/>
                    </a:cubicBezTo>
                    <a:cubicBezTo>
                      <a:pt x="5295" y="20868"/>
                      <a:pt x="5428" y="20729"/>
                      <a:pt x="5428" y="20485"/>
                    </a:cubicBezTo>
                    <a:lnTo>
                      <a:pt x="5428" y="20485"/>
                    </a:lnTo>
                    <a:cubicBezTo>
                      <a:pt x="5428" y="20311"/>
                      <a:pt x="5361" y="20172"/>
                      <a:pt x="5251" y="20137"/>
                    </a:cubicBezTo>
                    <a:cubicBezTo>
                      <a:pt x="5075" y="20067"/>
                      <a:pt x="4898" y="19997"/>
                      <a:pt x="4722" y="19893"/>
                    </a:cubicBezTo>
                    <a:cubicBezTo>
                      <a:pt x="4699" y="19893"/>
                      <a:pt x="4677" y="19858"/>
                      <a:pt x="4655" y="19858"/>
                    </a:cubicBezTo>
                    <a:cubicBezTo>
                      <a:pt x="4589" y="19823"/>
                      <a:pt x="4545" y="19788"/>
                      <a:pt x="4479" y="19754"/>
                    </a:cubicBezTo>
                    <a:cubicBezTo>
                      <a:pt x="4435" y="19719"/>
                      <a:pt x="4391" y="19719"/>
                      <a:pt x="4346" y="19684"/>
                    </a:cubicBezTo>
                    <a:cubicBezTo>
                      <a:pt x="4302" y="19649"/>
                      <a:pt x="4280" y="19649"/>
                      <a:pt x="4236" y="19614"/>
                    </a:cubicBezTo>
                    <a:cubicBezTo>
                      <a:pt x="4170" y="19579"/>
                      <a:pt x="4104" y="19510"/>
                      <a:pt x="4038" y="19475"/>
                    </a:cubicBezTo>
                    <a:cubicBezTo>
                      <a:pt x="4016" y="19475"/>
                      <a:pt x="4016" y="19440"/>
                      <a:pt x="3993" y="19440"/>
                    </a:cubicBezTo>
                    <a:cubicBezTo>
                      <a:pt x="1897" y="17837"/>
                      <a:pt x="463" y="14458"/>
                      <a:pt x="463" y="10521"/>
                    </a:cubicBezTo>
                    <a:cubicBezTo>
                      <a:pt x="463" y="6585"/>
                      <a:pt x="1897" y="3240"/>
                      <a:pt x="3993" y="1603"/>
                    </a:cubicBezTo>
                    <a:cubicBezTo>
                      <a:pt x="4016" y="1603"/>
                      <a:pt x="4016" y="1568"/>
                      <a:pt x="4038" y="1568"/>
                    </a:cubicBezTo>
                    <a:cubicBezTo>
                      <a:pt x="4104" y="1533"/>
                      <a:pt x="4170" y="1463"/>
                      <a:pt x="4236" y="1428"/>
                    </a:cubicBezTo>
                    <a:cubicBezTo>
                      <a:pt x="4280" y="1394"/>
                      <a:pt x="4302" y="1394"/>
                      <a:pt x="4346" y="1359"/>
                    </a:cubicBezTo>
                    <a:cubicBezTo>
                      <a:pt x="4391" y="1324"/>
                      <a:pt x="4435" y="1289"/>
                      <a:pt x="4479" y="1289"/>
                    </a:cubicBezTo>
                    <a:cubicBezTo>
                      <a:pt x="4545" y="1254"/>
                      <a:pt x="4589" y="1219"/>
                      <a:pt x="4655" y="1185"/>
                    </a:cubicBezTo>
                    <a:cubicBezTo>
                      <a:pt x="4677" y="1185"/>
                      <a:pt x="4700" y="1150"/>
                      <a:pt x="4722" y="1150"/>
                    </a:cubicBezTo>
                    <a:cubicBezTo>
                      <a:pt x="6045" y="453"/>
                      <a:pt x="7479" y="453"/>
                      <a:pt x="8781" y="1150"/>
                    </a:cubicBezTo>
                    <a:cubicBezTo>
                      <a:pt x="8803" y="1150"/>
                      <a:pt x="8825" y="1185"/>
                      <a:pt x="8847" y="1185"/>
                    </a:cubicBezTo>
                    <a:cubicBezTo>
                      <a:pt x="8914" y="1219"/>
                      <a:pt x="8958" y="1254"/>
                      <a:pt x="9024" y="1289"/>
                    </a:cubicBezTo>
                    <a:cubicBezTo>
                      <a:pt x="9068" y="1324"/>
                      <a:pt x="9112" y="1359"/>
                      <a:pt x="9156" y="1359"/>
                    </a:cubicBezTo>
                    <a:cubicBezTo>
                      <a:pt x="9200" y="1394"/>
                      <a:pt x="9222" y="1394"/>
                      <a:pt x="9267" y="1428"/>
                    </a:cubicBezTo>
                    <a:cubicBezTo>
                      <a:pt x="9333" y="1463"/>
                      <a:pt x="9399" y="1533"/>
                      <a:pt x="9465" y="1568"/>
                    </a:cubicBezTo>
                    <a:cubicBezTo>
                      <a:pt x="9487" y="1568"/>
                      <a:pt x="9487" y="1603"/>
                      <a:pt x="9509" y="1603"/>
                    </a:cubicBezTo>
                    <a:cubicBezTo>
                      <a:pt x="10767" y="2578"/>
                      <a:pt x="11804" y="4181"/>
                      <a:pt x="12400" y="6166"/>
                    </a:cubicBezTo>
                    <a:cubicBezTo>
                      <a:pt x="12400" y="6201"/>
                      <a:pt x="12422" y="6201"/>
                      <a:pt x="12422" y="6236"/>
                    </a:cubicBezTo>
                    <a:cubicBezTo>
                      <a:pt x="12444" y="6341"/>
                      <a:pt x="12488" y="6445"/>
                      <a:pt x="12510" y="6550"/>
                    </a:cubicBezTo>
                    <a:cubicBezTo>
                      <a:pt x="12532" y="6619"/>
                      <a:pt x="12532" y="6654"/>
                      <a:pt x="12554" y="6724"/>
                    </a:cubicBezTo>
                    <a:cubicBezTo>
                      <a:pt x="12576" y="6794"/>
                      <a:pt x="12598" y="6863"/>
                      <a:pt x="12598" y="6933"/>
                    </a:cubicBezTo>
                    <a:cubicBezTo>
                      <a:pt x="12620" y="7037"/>
                      <a:pt x="12642" y="7107"/>
                      <a:pt x="12664" y="7212"/>
                    </a:cubicBezTo>
                    <a:cubicBezTo>
                      <a:pt x="12664" y="7246"/>
                      <a:pt x="12686" y="7281"/>
                      <a:pt x="12686" y="7316"/>
                    </a:cubicBezTo>
                    <a:cubicBezTo>
                      <a:pt x="12708" y="7455"/>
                      <a:pt x="12731" y="7560"/>
                      <a:pt x="12753" y="7699"/>
                    </a:cubicBezTo>
                    <a:cubicBezTo>
                      <a:pt x="12753" y="7699"/>
                      <a:pt x="12753" y="7699"/>
                      <a:pt x="12753" y="7699"/>
                    </a:cubicBezTo>
                    <a:cubicBezTo>
                      <a:pt x="12797" y="7943"/>
                      <a:pt x="12841" y="8187"/>
                      <a:pt x="12863" y="8431"/>
                    </a:cubicBezTo>
                    <a:cubicBezTo>
                      <a:pt x="12907" y="8710"/>
                      <a:pt x="12929" y="9023"/>
                      <a:pt x="12951" y="9302"/>
                    </a:cubicBezTo>
                    <a:cubicBezTo>
                      <a:pt x="12973" y="9581"/>
                      <a:pt x="12995" y="9894"/>
                      <a:pt x="12995" y="10173"/>
                    </a:cubicBezTo>
                    <a:cubicBezTo>
                      <a:pt x="12995" y="10417"/>
                      <a:pt x="12995" y="10626"/>
                      <a:pt x="12995" y="10870"/>
                    </a:cubicBezTo>
                    <a:lnTo>
                      <a:pt x="13437" y="10870"/>
                    </a:lnTo>
                    <a:lnTo>
                      <a:pt x="15621" y="10870"/>
                    </a:lnTo>
                    <a:cubicBezTo>
                      <a:pt x="15621" y="11148"/>
                      <a:pt x="15643" y="11462"/>
                      <a:pt x="15665" y="11741"/>
                    </a:cubicBezTo>
                    <a:cubicBezTo>
                      <a:pt x="15687" y="12019"/>
                      <a:pt x="15709" y="12333"/>
                      <a:pt x="15753" y="12612"/>
                    </a:cubicBezTo>
                    <a:cubicBezTo>
                      <a:pt x="16261" y="16653"/>
                      <a:pt x="18224" y="19858"/>
                      <a:pt x="20762" y="20834"/>
                    </a:cubicBezTo>
                    <a:lnTo>
                      <a:pt x="20717" y="21286"/>
                    </a:lnTo>
                    <a:cubicBezTo>
                      <a:pt x="20695" y="21461"/>
                      <a:pt x="20828" y="21600"/>
                      <a:pt x="20938" y="21530"/>
                    </a:cubicBezTo>
                    <a:lnTo>
                      <a:pt x="21534" y="21008"/>
                    </a:lnTo>
                    <a:cubicBezTo>
                      <a:pt x="21578" y="21008"/>
                      <a:pt x="21600" y="20834"/>
                      <a:pt x="21534" y="20729"/>
                    </a:cubicBezTo>
                    <a:close/>
                  </a:path>
                </a:pathLst>
              </a:custGeom>
              <a:solidFill>
                <a:srgbClr val="00CC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8" name="Shape">
                <a:extLst>
                  <a:ext uri="{FF2B5EF4-FFF2-40B4-BE49-F238E27FC236}">
                    <a16:creationId xmlns:a16="http://schemas.microsoft.com/office/drawing/2014/main" id="{ADCB196F-6C2A-5599-27C9-CD01CDE8A8DB}"/>
                  </a:ext>
                </a:extLst>
              </p:cNvPr>
              <p:cNvSpPr/>
              <p:nvPr/>
            </p:nvSpPr>
            <p:spPr>
              <a:xfrm>
                <a:off x="6242665" y="1215060"/>
                <a:ext cx="2189210" cy="346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8" h="21362" extrusionOk="0">
                    <a:moveTo>
                      <a:pt x="11522" y="18"/>
                    </a:moveTo>
                    <a:cubicBezTo>
                      <a:pt x="6268" y="-223"/>
                      <a:pt x="1769" y="2009"/>
                      <a:pt x="601" y="5073"/>
                    </a:cubicBezTo>
                    <a:cubicBezTo>
                      <a:pt x="533" y="5204"/>
                      <a:pt x="704" y="5336"/>
                      <a:pt x="945" y="5336"/>
                    </a:cubicBezTo>
                    <a:lnTo>
                      <a:pt x="945" y="5336"/>
                    </a:lnTo>
                    <a:cubicBezTo>
                      <a:pt x="1117" y="5336"/>
                      <a:pt x="1254" y="5270"/>
                      <a:pt x="1288" y="5161"/>
                    </a:cubicBezTo>
                    <a:cubicBezTo>
                      <a:pt x="2387" y="2294"/>
                      <a:pt x="6611" y="193"/>
                      <a:pt x="11556" y="434"/>
                    </a:cubicBezTo>
                    <a:cubicBezTo>
                      <a:pt x="16295" y="674"/>
                      <a:pt x="20175" y="3125"/>
                      <a:pt x="20519" y="6145"/>
                    </a:cubicBezTo>
                    <a:cubicBezTo>
                      <a:pt x="20897" y="9341"/>
                      <a:pt x="17463" y="12076"/>
                      <a:pt x="12827" y="12711"/>
                    </a:cubicBezTo>
                    <a:cubicBezTo>
                      <a:pt x="12552" y="12755"/>
                      <a:pt x="12243" y="12776"/>
                      <a:pt x="11968" y="12798"/>
                    </a:cubicBezTo>
                    <a:cubicBezTo>
                      <a:pt x="11693" y="12820"/>
                      <a:pt x="11384" y="12842"/>
                      <a:pt x="11110" y="12842"/>
                    </a:cubicBezTo>
                    <a:cubicBezTo>
                      <a:pt x="11007" y="12842"/>
                      <a:pt x="10869" y="12842"/>
                      <a:pt x="10766" y="12842"/>
                    </a:cubicBezTo>
                    <a:cubicBezTo>
                      <a:pt x="10663" y="12842"/>
                      <a:pt x="10526" y="12842"/>
                      <a:pt x="10423" y="12842"/>
                    </a:cubicBezTo>
                    <a:lnTo>
                      <a:pt x="10423" y="13280"/>
                    </a:lnTo>
                    <a:lnTo>
                      <a:pt x="10423" y="15446"/>
                    </a:lnTo>
                    <a:cubicBezTo>
                      <a:pt x="10148" y="15446"/>
                      <a:pt x="9839" y="15468"/>
                      <a:pt x="9564" y="15490"/>
                    </a:cubicBezTo>
                    <a:cubicBezTo>
                      <a:pt x="9290" y="15512"/>
                      <a:pt x="8980" y="15534"/>
                      <a:pt x="8706" y="15578"/>
                    </a:cubicBezTo>
                    <a:cubicBezTo>
                      <a:pt x="4722" y="16081"/>
                      <a:pt x="1563" y="18029"/>
                      <a:pt x="601" y="20524"/>
                    </a:cubicBezTo>
                    <a:lnTo>
                      <a:pt x="258" y="20480"/>
                    </a:lnTo>
                    <a:cubicBezTo>
                      <a:pt x="86" y="20458"/>
                      <a:pt x="-51" y="20589"/>
                      <a:pt x="18" y="20699"/>
                    </a:cubicBezTo>
                    <a:lnTo>
                      <a:pt x="533" y="21289"/>
                    </a:lnTo>
                    <a:cubicBezTo>
                      <a:pt x="601" y="21377"/>
                      <a:pt x="773" y="21377"/>
                      <a:pt x="876" y="21333"/>
                    </a:cubicBezTo>
                    <a:lnTo>
                      <a:pt x="1666" y="20874"/>
                    </a:lnTo>
                    <a:cubicBezTo>
                      <a:pt x="1803" y="20786"/>
                      <a:pt x="1735" y="20655"/>
                      <a:pt x="1563" y="20633"/>
                    </a:cubicBezTo>
                    <a:lnTo>
                      <a:pt x="1254" y="20611"/>
                    </a:lnTo>
                    <a:cubicBezTo>
                      <a:pt x="2147" y="18335"/>
                      <a:pt x="5031" y="16541"/>
                      <a:pt x="8671" y="16037"/>
                    </a:cubicBezTo>
                    <a:cubicBezTo>
                      <a:pt x="8946" y="15993"/>
                      <a:pt x="9255" y="15972"/>
                      <a:pt x="9530" y="15950"/>
                    </a:cubicBezTo>
                    <a:cubicBezTo>
                      <a:pt x="9805" y="15928"/>
                      <a:pt x="10114" y="15906"/>
                      <a:pt x="10388" y="15906"/>
                    </a:cubicBezTo>
                    <a:cubicBezTo>
                      <a:pt x="10491" y="15906"/>
                      <a:pt x="10629" y="15906"/>
                      <a:pt x="10732" y="15906"/>
                    </a:cubicBezTo>
                    <a:cubicBezTo>
                      <a:pt x="10835" y="15906"/>
                      <a:pt x="10972" y="15906"/>
                      <a:pt x="11075" y="15906"/>
                    </a:cubicBezTo>
                    <a:lnTo>
                      <a:pt x="11075" y="15468"/>
                    </a:lnTo>
                    <a:lnTo>
                      <a:pt x="11075" y="13302"/>
                    </a:lnTo>
                    <a:cubicBezTo>
                      <a:pt x="11350" y="13302"/>
                      <a:pt x="11659" y="13280"/>
                      <a:pt x="11934" y="13258"/>
                    </a:cubicBezTo>
                    <a:cubicBezTo>
                      <a:pt x="12208" y="13236"/>
                      <a:pt x="12518" y="13214"/>
                      <a:pt x="12792" y="13170"/>
                    </a:cubicBezTo>
                    <a:cubicBezTo>
                      <a:pt x="17806" y="12536"/>
                      <a:pt x="21549" y="9581"/>
                      <a:pt x="21171" y="6145"/>
                    </a:cubicBezTo>
                    <a:cubicBezTo>
                      <a:pt x="20794" y="2906"/>
                      <a:pt x="16638" y="258"/>
                      <a:pt x="11522" y="18"/>
                    </a:cubicBezTo>
                    <a:close/>
                  </a:path>
                </a:pathLst>
              </a:custGeom>
              <a:solidFill>
                <a:srgbClr val="008080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9" name="Shape">
                <a:extLst>
                  <a:ext uri="{FF2B5EF4-FFF2-40B4-BE49-F238E27FC236}">
                    <a16:creationId xmlns:a16="http://schemas.microsoft.com/office/drawing/2014/main" id="{4B36782C-138F-8318-0EE5-8EEA8D1E614F}"/>
                  </a:ext>
                </a:extLst>
              </p:cNvPr>
              <p:cNvSpPr/>
              <p:nvPr/>
            </p:nvSpPr>
            <p:spPr>
              <a:xfrm>
                <a:off x="4930466" y="3697598"/>
                <a:ext cx="3476000" cy="2196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199" extrusionOk="0">
                    <a:moveTo>
                      <a:pt x="16049" y="977"/>
                    </a:moveTo>
                    <a:lnTo>
                      <a:pt x="16049" y="977"/>
                    </a:lnTo>
                    <a:cubicBezTo>
                      <a:pt x="16049" y="1148"/>
                      <a:pt x="16114" y="1285"/>
                      <a:pt x="16223" y="1319"/>
                    </a:cubicBezTo>
                    <a:cubicBezTo>
                      <a:pt x="19078" y="2415"/>
                      <a:pt x="21171" y="6625"/>
                      <a:pt x="20931" y="11554"/>
                    </a:cubicBezTo>
                    <a:cubicBezTo>
                      <a:pt x="20691" y="16278"/>
                      <a:pt x="18250" y="20147"/>
                      <a:pt x="15242" y="20489"/>
                    </a:cubicBezTo>
                    <a:cubicBezTo>
                      <a:pt x="12060" y="20865"/>
                      <a:pt x="9336" y="17442"/>
                      <a:pt x="8703" y="12821"/>
                    </a:cubicBezTo>
                    <a:cubicBezTo>
                      <a:pt x="8660" y="12547"/>
                      <a:pt x="8638" y="12239"/>
                      <a:pt x="8616" y="11965"/>
                    </a:cubicBezTo>
                    <a:cubicBezTo>
                      <a:pt x="8594" y="11691"/>
                      <a:pt x="8573" y="11383"/>
                      <a:pt x="8573" y="11109"/>
                    </a:cubicBezTo>
                    <a:cubicBezTo>
                      <a:pt x="8573" y="11007"/>
                      <a:pt x="8573" y="10870"/>
                      <a:pt x="8573" y="10767"/>
                    </a:cubicBezTo>
                    <a:cubicBezTo>
                      <a:pt x="8573" y="10664"/>
                      <a:pt x="8573" y="10528"/>
                      <a:pt x="8573" y="10425"/>
                    </a:cubicBezTo>
                    <a:lnTo>
                      <a:pt x="8137" y="10425"/>
                    </a:lnTo>
                    <a:lnTo>
                      <a:pt x="5979" y="10425"/>
                    </a:lnTo>
                    <a:cubicBezTo>
                      <a:pt x="5979" y="10151"/>
                      <a:pt x="5957" y="9843"/>
                      <a:pt x="5935" y="9569"/>
                    </a:cubicBezTo>
                    <a:cubicBezTo>
                      <a:pt x="5914" y="9295"/>
                      <a:pt x="5892" y="8987"/>
                      <a:pt x="5848" y="8713"/>
                    </a:cubicBezTo>
                    <a:cubicBezTo>
                      <a:pt x="5347" y="4708"/>
                      <a:pt x="3363" y="1525"/>
                      <a:pt x="835" y="635"/>
                    </a:cubicBezTo>
                    <a:lnTo>
                      <a:pt x="879" y="258"/>
                    </a:lnTo>
                    <a:cubicBezTo>
                      <a:pt x="900" y="87"/>
                      <a:pt x="770" y="-50"/>
                      <a:pt x="661" y="18"/>
                    </a:cubicBezTo>
                    <a:lnTo>
                      <a:pt x="72" y="532"/>
                    </a:lnTo>
                    <a:cubicBezTo>
                      <a:pt x="-15" y="600"/>
                      <a:pt x="-15" y="772"/>
                      <a:pt x="29" y="874"/>
                    </a:cubicBezTo>
                    <a:lnTo>
                      <a:pt x="486" y="1662"/>
                    </a:lnTo>
                    <a:cubicBezTo>
                      <a:pt x="573" y="1798"/>
                      <a:pt x="704" y="1730"/>
                      <a:pt x="726" y="1559"/>
                    </a:cubicBezTo>
                    <a:lnTo>
                      <a:pt x="748" y="1285"/>
                    </a:lnTo>
                    <a:cubicBezTo>
                      <a:pt x="3058" y="2141"/>
                      <a:pt x="4867" y="5050"/>
                      <a:pt x="5369" y="8713"/>
                    </a:cubicBezTo>
                    <a:cubicBezTo>
                      <a:pt x="5412" y="8987"/>
                      <a:pt x="5434" y="9295"/>
                      <a:pt x="5456" y="9569"/>
                    </a:cubicBezTo>
                    <a:cubicBezTo>
                      <a:pt x="5478" y="9843"/>
                      <a:pt x="5499" y="10151"/>
                      <a:pt x="5499" y="10425"/>
                    </a:cubicBezTo>
                    <a:cubicBezTo>
                      <a:pt x="5499" y="10527"/>
                      <a:pt x="5499" y="10664"/>
                      <a:pt x="5499" y="10767"/>
                    </a:cubicBezTo>
                    <a:cubicBezTo>
                      <a:pt x="5499" y="10870"/>
                      <a:pt x="5499" y="11007"/>
                      <a:pt x="5499" y="11109"/>
                    </a:cubicBezTo>
                    <a:lnTo>
                      <a:pt x="5935" y="11109"/>
                    </a:lnTo>
                    <a:lnTo>
                      <a:pt x="8093" y="11109"/>
                    </a:lnTo>
                    <a:cubicBezTo>
                      <a:pt x="8093" y="11383"/>
                      <a:pt x="8115" y="11691"/>
                      <a:pt x="8137" y="11965"/>
                    </a:cubicBezTo>
                    <a:cubicBezTo>
                      <a:pt x="8159" y="12239"/>
                      <a:pt x="8180" y="12547"/>
                      <a:pt x="8224" y="12821"/>
                    </a:cubicBezTo>
                    <a:cubicBezTo>
                      <a:pt x="8856" y="17819"/>
                      <a:pt x="11799" y="21550"/>
                      <a:pt x="15221" y="21173"/>
                    </a:cubicBezTo>
                    <a:cubicBezTo>
                      <a:pt x="18468" y="20797"/>
                      <a:pt x="21105" y="16655"/>
                      <a:pt x="21345" y="11554"/>
                    </a:cubicBezTo>
                    <a:cubicBezTo>
                      <a:pt x="21585" y="6317"/>
                      <a:pt x="19362" y="1833"/>
                      <a:pt x="16310" y="669"/>
                    </a:cubicBezTo>
                    <a:cubicBezTo>
                      <a:pt x="16180" y="600"/>
                      <a:pt x="16049" y="772"/>
                      <a:pt x="16049" y="977"/>
                    </a:cubicBezTo>
                    <a:close/>
                  </a:path>
                </a:pathLst>
              </a:custGeom>
              <a:solidFill>
                <a:srgbClr val="00CC99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0" name="Shape">
                <a:extLst>
                  <a:ext uri="{FF2B5EF4-FFF2-40B4-BE49-F238E27FC236}">
                    <a16:creationId xmlns:a16="http://schemas.microsoft.com/office/drawing/2014/main" id="{E144455B-2882-FFBD-D9B5-CA4F2971C20E}"/>
                  </a:ext>
                </a:extLst>
              </p:cNvPr>
              <p:cNvSpPr/>
              <p:nvPr/>
            </p:nvSpPr>
            <p:spPr>
              <a:xfrm>
                <a:off x="3760124" y="2420864"/>
                <a:ext cx="2194469" cy="3461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362" extrusionOk="0">
                    <a:moveTo>
                      <a:pt x="21147" y="663"/>
                    </a:moveTo>
                    <a:lnTo>
                      <a:pt x="20634" y="73"/>
                    </a:lnTo>
                    <a:cubicBezTo>
                      <a:pt x="20565" y="-15"/>
                      <a:pt x="20394" y="-15"/>
                      <a:pt x="20292" y="29"/>
                    </a:cubicBezTo>
                    <a:lnTo>
                      <a:pt x="19504" y="488"/>
                    </a:lnTo>
                    <a:cubicBezTo>
                      <a:pt x="19367" y="576"/>
                      <a:pt x="19436" y="707"/>
                      <a:pt x="19607" y="729"/>
                    </a:cubicBezTo>
                    <a:lnTo>
                      <a:pt x="19847" y="751"/>
                    </a:lnTo>
                    <a:cubicBezTo>
                      <a:pt x="19436" y="1801"/>
                      <a:pt x="18580" y="2808"/>
                      <a:pt x="17313" y="3618"/>
                    </a:cubicBezTo>
                    <a:cubicBezTo>
                      <a:pt x="15944" y="4493"/>
                      <a:pt x="14267" y="5062"/>
                      <a:pt x="12487" y="5303"/>
                    </a:cubicBezTo>
                    <a:cubicBezTo>
                      <a:pt x="12213" y="5347"/>
                      <a:pt x="11905" y="5369"/>
                      <a:pt x="11631" y="5390"/>
                    </a:cubicBezTo>
                    <a:cubicBezTo>
                      <a:pt x="11357" y="5412"/>
                      <a:pt x="11049" y="5434"/>
                      <a:pt x="10775" y="5434"/>
                    </a:cubicBezTo>
                    <a:cubicBezTo>
                      <a:pt x="10536" y="5434"/>
                      <a:pt x="10330" y="5434"/>
                      <a:pt x="10091" y="5434"/>
                    </a:cubicBezTo>
                    <a:lnTo>
                      <a:pt x="10091" y="5872"/>
                    </a:lnTo>
                    <a:lnTo>
                      <a:pt x="10091" y="8038"/>
                    </a:lnTo>
                    <a:cubicBezTo>
                      <a:pt x="9817" y="8038"/>
                      <a:pt x="9509" y="8060"/>
                      <a:pt x="9235" y="8082"/>
                    </a:cubicBezTo>
                    <a:cubicBezTo>
                      <a:pt x="8961" y="8104"/>
                      <a:pt x="8653" y="8126"/>
                      <a:pt x="8379" y="8170"/>
                    </a:cubicBezTo>
                    <a:cubicBezTo>
                      <a:pt x="3381" y="8804"/>
                      <a:pt x="-350" y="11759"/>
                      <a:pt x="27" y="15195"/>
                    </a:cubicBezTo>
                    <a:cubicBezTo>
                      <a:pt x="403" y="18456"/>
                      <a:pt x="4545" y="21104"/>
                      <a:pt x="9646" y="21344"/>
                    </a:cubicBezTo>
                    <a:cubicBezTo>
                      <a:pt x="14883" y="21585"/>
                      <a:pt x="19367" y="19353"/>
                      <a:pt x="20531" y="16289"/>
                    </a:cubicBezTo>
                    <a:cubicBezTo>
                      <a:pt x="20600" y="16158"/>
                      <a:pt x="20428" y="16026"/>
                      <a:pt x="20189" y="16026"/>
                    </a:cubicBezTo>
                    <a:lnTo>
                      <a:pt x="20189" y="16026"/>
                    </a:lnTo>
                    <a:cubicBezTo>
                      <a:pt x="20018" y="16026"/>
                      <a:pt x="19881" y="16092"/>
                      <a:pt x="19847" y="16201"/>
                    </a:cubicBezTo>
                    <a:cubicBezTo>
                      <a:pt x="18751" y="19068"/>
                      <a:pt x="14541" y="21169"/>
                      <a:pt x="9611" y="20928"/>
                    </a:cubicBezTo>
                    <a:cubicBezTo>
                      <a:pt x="4887" y="20688"/>
                      <a:pt x="1019" y="18237"/>
                      <a:pt x="677" y="15217"/>
                    </a:cubicBezTo>
                    <a:cubicBezTo>
                      <a:pt x="300" y="12021"/>
                      <a:pt x="3724" y="9286"/>
                      <a:pt x="8345" y="8651"/>
                    </a:cubicBezTo>
                    <a:cubicBezTo>
                      <a:pt x="8619" y="8607"/>
                      <a:pt x="8927" y="8586"/>
                      <a:pt x="9201" y="8564"/>
                    </a:cubicBezTo>
                    <a:cubicBezTo>
                      <a:pt x="9474" y="8542"/>
                      <a:pt x="9782" y="8520"/>
                      <a:pt x="10056" y="8520"/>
                    </a:cubicBezTo>
                    <a:cubicBezTo>
                      <a:pt x="10159" y="8520"/>
                      <a:pt x="10296" y="8520"/>
                      <a:pt x="10399" y="8520"/>
                    </a:cubicBezTo>
                    <a:cubicBezTo>
                      <a:pt x="10501" y="8520"/>
                      <a:pt x="10638" y="8520"/>
                      <a:pt x="10741" y="8520"/>
                    </a:cubicBezTo>
                    <a:lnTo>
                      <a:pt x="10741" y="8082"/>
                    </a:lnTo>
                    <a:lnTo>
                      <a:pt x="10741" y="5916"/>
                    </a:lnTo>
                    <a:cubicBezTo>
                      <a:pt x="11015" y="5916"/>
                      <a:pt x="11323" y="5894"/>
                      <a:pt x="11597" y="5872"/>
                    </a:cubicBezTo>
                    <a:cubicBezTo>
                      <a:pt x="11871" y="5850"/>
                      <a:pt x="12179" y="5828"/>
                      <a:pt x="12453" y="5784"/>
                    </a:cubicBezTo>
                    <a:cubicBezTo>
                      <a:pt x="14404" y="5544"/>
                      <a:pt x="16252" y="4931"/>
                      <a:pt x="17758" y="3968"/>
                    </a:cubicBezTo>
                    <a:cubicBezTo>
                      <a:pt x="19162" y="3071"/>
                      <a:pt x="20052" y="1998"/>
                      <a:pt x="20497" y="860"/>
                    </a:cubicBezTo>
                    <a:lnTo>
                      <a:pt x="20873" y="904"/>
                    </a:lnTo>
                    <a:cubicBezTo>
                      <a:pt x="21113" y="904"/>
                      <a:pt x="21250" y="773"/>
                      <a:pt x="21147" y="663"/>
                    </a:cubicBezTo>
                    <a:close/>
                  </a:path>
                </a:pathLst>
              </a:custGeom>
              <a:solidFill>
                <a:srgbClr val="33CCCC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182408-7C78-6F1D-33D1-886B1ECBB260}"/>
                </a:ext>
              </a:extLst>
            </p:cNvPr>
            <p:cNvSpPr txBox="1"/>
            <p:nvPr/>
          </p:nvSpPr>
          <p:spPr>
            <a:xfrm>
              <a:off x="8311807" y="2957197"/>
              <a:ext cx="18522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        ‘s</a:t>
              </a:r>
            </a:p>
          </p:txBody>
        </p:sp>
        <p:pic>
          <p:nvPicPr>
            <p:cNvPr id="74" name="Graphic 73" descr="Group success with solid fill">
              <a:extLst>
                <a:ext uri="{FF2B5EF4-FFF2-40B4-BE49-F238E27FC236}">
                  <a16:creationId xmlns:a16="http://schemas.microsoft.com/office/drawing/2014/main" id="{CE5AB3F9-2C84-7579-5C12-F02B86357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27114" y="2287453"/>
              <a:ext cx="648000" cy="648000"/>
            </a:xfrm>
            <a:prstGeom prst="rect">
              <a:avLst/>
            </a:prstGeom>
          </p:spPr>
        </p:pic>
        <p:pic>
          <p:nvPicPr>
            <p:cNvPr id="76" name="Graphic 75" descr="Cycle with people with solid fill">
              <a:extLst>
                <a:ext uri="{FF2B5EF4-FFF2-40B4-BE49-F238E27FC236}">
                  <a16:creationId xmlns:a16="http://schemas.microsoft.com/office/drawing/2014/main" id="{CC9152E6-BC9E-3F11-F682-D0258D1B7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98574" y="4166103"/>
              <a:ext cx="648000" cy="648000"/>
            </a:xfrm>
            <a:prstGeom prst="rect">
              <a:avLst/>
            </a:prstGeom>
          </p:spPr>
        </p:pic>
        <p:pic>
          <p:nvPicPr>
            <p:cNvPr id="78" name="Graphic 77" descr="Clipboard Partially Checked with solid fill">
              <a:extLst>
                <a:ext uri="{FF2B5EF4-FFF2-40B4-BE49-F238E27FC236}">
                  <a16:creationId xmlns:a16="http://schemas.microsoft.com/office/drawing/2014/main" id="{FAC14159-F90F-64C8-9E94-C5E59EB9E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23006" y="4210347"/>
              <a:ext cx="648000" cy="648000"/>
            </a:xfrm>
            <a:prstGeom prst="rect">
              <a:avLst/>
            </a:prstGeom>
          </p:spPr>
        </p:pic>
        <p:pic>
          <p:nvPicPr>
            <p:cNvPr id="80" name="Graphic 79" descr="Classroom with solid fill">
              <a:extLst>
                <a:ext uri="{FF2B5EF4-FFF2-40B4-BE49-F238E27FC236}">
                  <a16:creationId xmlns:a16="http://schemas.microsoft.com/office/drawing/2014/main" id="{25FF0F24-4D57-BF97-7D4F-DBFB2899E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04621" y="2287453"/>
              <a:ext cx="648000" cy="648000"/>
            </a:xfrm>
            <a:prstGeom prst="rect">
              <a:avLst/>
            </a:prstGeom>
          </p:spPr>
        </p:pic>
      </p:grp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20FF043-AF94-BE19-DD28-5F0AB9128313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14239D39-56BE-18BB-4BBB-0EC5B24C19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294" y="1750915"/>
            <a:ext cx="3278433" cy="175706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0649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D86535-9357-0F08-B25E-1D7D8539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701D-9091-BECA-6686-D82C5EAD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Factors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B540D-21E9-A0AE-E7F1-8B4943BCB456}"/>
              </a:ext>
            </a:extLst>
          </p:cNvPr>
          <p:cNvSpPr/>
          <p:nvPr/>
        </p:nvSpPr>
        <p:spPr>
          <a:xfrm>
            <a:off x="713943" y="1190475"/>
            <a:ext cx="87716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4BB0F-5C06-AB9C-D412-ADF1510E06FC}"/>
              </a:ext>
            </a:extLst>
          </p:cNvPr>
          <p:cNvSpPr txBox="1"/>
          <p:nvPr/>
        </p:nvSpPr>
        <p:spPr>
          <a:xfrm>
            <a:off x="1518971" y="1543050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In-Vehicle Technology</a:t>
            </a:r>
          </a:p>
          <a:p>
            <a:endParaRPr lang="en-GB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FBF83-4DB1-0ACA-94CA-8265A0665387}"/>
              </a:ext>
            </a:extLst>
          </p:cNvPr>
          <p:cNvSpPr txBox="1"/>
          <p:nvPr/>
        </p:nvSpPr>
        <p:spPr>
          <a:xfrm>
            <a:off x="1585646" y="3248025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Implementation</a:t>
            </a:r>
          </a:p>
          <a:p>
            <a:endParaRPr lang="en-GB" sz="2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80B396E-5D2D-92A7-2CB8-B20D96CC85EB}"/>
              </a:ext>
            </a:extLst>
          </p:cNvPr>
          <p:cNvSpPr txBox="1"/>
          <p:nvPr/>
        </p:nvSpPr>
        <p:spPr>
          <a:xfrm>
            <a:off x="1555039" y="4898084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Culture</a:t>
            </a:r>
          </a:p>
          <a:p>
            <a:endParaRPr lang="en-GB" sz="2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B4E2E6-CB01-CBB9-7116-4C25E616CDEE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EBB9C-1728-8672-AB4F-36AD55351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294" y="1750915"/>
            <a:ext cx="3278433" cy="17570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BA5C23-9FBB-1225-D927-071AF18EA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283" y="3394437"/>
            <a:ext cx="3278433" cy="17570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544F154-7FE3-D7DB-0EA1-7CF4F3BE7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36"/>
          <a:stretch/>
        </p:blipFill>
        <p:spPr>
          <a:xfrm>
            <a:off x="4785678" y="1265237"/>
            <a:ext cx="7406322" cy="21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47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D86535-9357-0F08-B25E-1D7D8539B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3701D-9091-BECA-6686-D82C5EAD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Factors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1B540D-21E9-A0AE-E7F1-8B4943BCB456}"/>
              </a:ext>
            </a:extLst>
          </p:cNvPr>
          <p:cNvSpPr/>
          <p:nvPr/>
        </p:nvSpPr>
        <p:spPr>
          <a:xfrm>
            <a:off x="713943" y="1190475"/>
            <a:ext cx="87716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4BB0F-5C06-AB9C-D412-ADF1510E06FC}"/>
              </a:ext>
            </a:extLst>
          </p:cNvPr>
          <p:cNvSpPr txBox="1"/>
          <p:nvPr/>
        </p:nvSpPr>
        <p:spPr>
          <a:xfrm>
            <a:off x="1518971" y="1543050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In-Vehicle Technology</a:t>
            </a:r>
          </a:p>
          <a:p>
            <a:endParaRPr lang="en-GB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FBF83-4DB1-0ACA-94CA-8265A0665387}"/>
              </a:ext>
            </a:extLst>
          </p:cNvPr>
          <p:cNvSpPr txBox="1"/>
          <p:nvPr/>
        </p:nvSpPr>
        <p:spPr>
          <a:xfrm>
            <a:off x="1585646" y="3248025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Implementation</a:t>
            </a:r>
          </a:p>
          <a:p>
            <a:endParaRPr lang="en-GB" sz="2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80B396E-5D2D-92A7-2CB8-B20D96CC85EB}"/>
              </a:ext>
            </a:extLst>
          </p:cNvPr>
          <p:cNvSpPr txBox="1"/>
          <p:nvPr/>
        </p:nvSpPr>
        <p:spPr>
          <a:xfrm>
            <a:off x="1555039" y="4898084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Culture</a:t>
            </a:r>
          </a:p>
          <a:p>
            <a:endParaRPr lang="en-GB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8D1F16-63BE-EDB6-B4E0-E03B92487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823" y="1903816"/>
            <a:ext cx="5131109" cy="32476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780F76-F3BA-60B2-014A-3C949FDB8007}"/>
              </a:ext>
            </a:extLst>
          </p:cNvPr>
          <p:cNvSpPr/>
          <p:nvPr/>
        </p:nvSpPr>
        <p:spPr>
          <a:xfrm>
            <a:off x="7146300" y="3783944"/>
            <a:ext cx="3381375" cy="1647568"/>
          </a:xfrm>
          <a:prstGeom prst="rect">
            <a:avLst/>
          </a:prstGeom>
          <a:solidFill>
            <a:schemeClr val="accent6">
              <a:lumMod val="20000"/>
              <a:lumOff val="8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1009C-A3C3-B6F7-EF25-909A590076F9}"/>
              </a:ext>
            </a:extLst>
          </p:cNvPr>
          <p:cNvSpPr txBox="1"/>
          <p:nvPr/>
        </p:nvSpPr>
        <p:spPr>
          <a:xfrm>
            <a:off x="9365625" y="4303752"/>
            <a:ext cx="1162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How do we minimise this?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00AE9-5684-190A-A9AD-9AF66BD02116}"/>
              </a:ext>
            </a:extLst>
          </p:cNvPr>
          <p:cNvSpPr txBox="1"/>
          <p:nvPr/>
        </p:nvSpPr>
        <p:spPr>
          <a:xfrm>
            <a:off x="10712715" y="4010530"/>
            <a:ext cx="1007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Detect/  Report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6B1EC9-0FDF-158D-BCBD-AFFFA66617F7}"/>
              </a:ext>
            </a:extLst>
          </p:cNvPr>
          <p:cNvSpPr txBox="1"/>
          <p:nvPr/>
        </p:nvSpPr>
        <p:spPr>
          <a:xfrm>
            <a:off x="10667693" y="5180081"/>
            <a:ext cx="116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Solution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21D58A-8AE3-32D1-E07F-527E8EC2BC99}"/>
              </a:ext>
            </a:extLst>
          </p:cNvPr>
          <p:cNvSpPr/>
          <p:nvPr/>
        </p:nvSpPr>
        <p:spPr>
          <a:xfrm>
            <a:off x="10461000" y="4245696"/>
            <a:ext cx="66675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D2286EE-3F96-8E08-8BFE-991953A592BC}"/>
              </a:ext>
            </a:extLst>
          </p:cNvPr>
          <p:cNvSpPr/>
          <p:nvPr/>
        </p:nvSpPr>
        <p:spPr>
          <a:xfrm>
            <a:off x="11029643" y="4635487"/>
            <a:ext cx="180975" cy="601058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B4E2E6-CB01-CBB9-7116-4C25E616CDEE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EBB9C-1728-8672-AB4F-36AD55351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294" y="1750915"/>
            <a:ext cx="3278433" cy="17570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BA5C23-9FBB-1225-D927-071AF18E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283" y="3394437"/>
            <a:ext cx="3278433" cy="175706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5F2B796-2485-3F5B-EE2D-E2F21020E5F8}"/>
              </a:ext>
            </a:extLst>
          </p:cNvPr>
          <p:cNvSpPr txBox="1"/>
          <p:nvPr/>
        </p:nvSpPr>
        <p:spPr>
          <a:xfrm>
            <a:off x="4865809" y="6581001"/>
            <a:ext cx="6149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Jackson, P.G. (2015) Managing Fatigue using a Fatigue Risk Management Plan.</a:t>
            </a:r>
          </a:p>
        </p:txBody>
      </p:sp>
    </p:spTree>
    <p:extLst>
      <p:ext uri="{BB962C8B-B14F-4D97-AF65-F5344CB8AC3E}">
        <p14:creationId xmlns:p14="http://schemas.microsoft.com/office/powerpoint/2010/main" val="39877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D74B21-2B17-34D6-67B7-8BB04D6ED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8" r="22110"/>
          <a:stretch/>
        </p:blipFill>
        <p:spPr>
          <a:xfrm>
            <a:off x="340787" y="1307353"/>
            <a:ext cx="3838575" cy="39036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17F844-A70C-4D9A-858A-907D51BBC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 Safety as a Safe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A0B11F-F10F-EE62-848A-A5F3FAE42E22}"/>
              </a:ext>
            </a:extLst>
          </p:cNvPr>
          <p:cNvSpPr txBox="1"/>
          <p:nvPr/>
        </p:nvSpPr>
        <p:spPr>
          <a:xfrm>
            <a:off x="933450" y="5234529"/>
            <a:ext cx="465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Source: https://www.pacts.org.uk/safe-system/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411DCA-C91C-BDA6-6ED1-EC2B71D48DB7}"/>
              </a:ext>
            </a:extLst>
          </p:cNvPr>
          <p:cNvGrpSpPr/>
          <p:nvPr/>
        </p:nvGrpSpPr>
        <p:grpSpPr>
          <a:xfrm>
            <a:off x="4287647" y="2587759"/>
            <a:ext cx="2693947" cy="1152525"/>
            <a:chOff x="4287647" y="2587759"/>
            <a:chExt cx="2693947" cy="1152525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977AA56B-CB6C-C208-5348-DB708FA3C540}"/>
                </a:ext>
              </a:extLst>
            </p:cNvPr>
            <p:cNvSpPr/>
            <p:nvPr/>
          </p:nvSpPr>
          <p:spPr>
            <a:xfrm>
              <a:off x="4287647" y="2587759"/>
              <a:ext cx="2693947" cy="1152525"/>
            </a:xfrm>
            <a:prstGeom prst="rightArrow">
              <a:avLst/>
            </a:prstGeom>
            <a:solidFill>
              <a:srgbClr val="CFD239">
                <a:alpha val="25098"/>
              </a:srgbClr>
            </a:solidFill>
            <a:ln w="28575">
              <a:solidFill>
                <a:srgbClr val="CFD2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35421C-A576-CBE5-53D6-0A525F8A9A14}"/>
                </a:ext>
              </a:extLst>
            </p:cNvPr>
            <p:cNvSpPr txBox="1"/>
            <p:nvPr/>
          </p:nvSpPr>
          <p:spPr>
            <a:xfrm>
              <a:off x="4287647" y="2957080"/>
              <a:ext cx="26939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/>
                <a:t>Shared Responsibility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ACAB21D-8D57-C095-6791-51CCF066376B}"/>
              </a:ext>
            </a:extLst>
          </p:cNvPr>
          <p:cNvGrpSpPr/>
          <p:nvPr/>
        </p:nvGrpSpPr>
        <p:grpSpPr>
          <a:xfrm>
            <a:off x="6758543" y="1698219"/>
            <a:ext cx="2948608" cy="2948608"/>
            <a:chOff x="8452817" y="1761340"/>
            <a:chExt cx="2948608" cy="294860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A86F626-A74B-41A6-F306-5A958D84A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"/>
            </a:blip>
            <a:stretch>
              <a:fillRect/>
            </a:stretch>
          </p:blipFill>
          <p:spPr>
            <a:xfrm>
              <a:off x="8452817" y="1761340"/>
              <a:ext cx="2948608" cy="2948608"/>
            </a:xfrm>
            <a:prstGeom prst="rect">
              <a:avLst/>
            </a:prstGeom>
          </p:spPr>
        </p:pic>
        <p:pic>
          <p:nvPicPr>
            <p:cNvPr id="18" name="Graphic 17" descr="Target Audience outline">
              <a:extLst>
                <a:ext uri="{FF2B5EF4-FFF2-40B4-BE49-F238E27FC236}">
                  <a16:creationId xmlns:a16="http://schemas.microsoft.com/office/drawing/2014/main" id="{5F74619E-9415-5873-B44A-88DB0670D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09760" y="3333749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User outline">
              <a:extLst>
                <a:ext uri="{FF2B5EF4-FFF2-40B4-BE49-F238E27FC236}">
                  <a16:creationId xmlns:a16="http://schemas.microsoft.com/office/drawing/2014/main" id="{E7E8C207-BD05-D1B3-5FEB-5A3DDC032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69921" y="2181224"/>
              <a:ext cx="914400" cy="9144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8041B5-6D49-7273-4C3C-8850100B718F}"/>
                </a:ext>
              </a:extLst>
            </p:cNvPr>
            <p:cNvSpPr txBox="1"/>
            <p:nvPr/>
          </p:nvSpPr>
          <p:spPr>
            <a:xfrm rot="18915983">
              <a:off x="8889798" y="2558613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en-GB" dirty="0">
                  <a:solidFill>
                    <a:srgbClr val="9D9359"/>
                  </a:solidFill>
                </a:rPr>
                <a:t>Drivers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F590E08-DFBD-DB88-AE6C-D2388607097D}"/>
                </a:ext>
              </a:extLst>
            </p:cNvPr>
            <p:cNvSpPr txBox="1"/>
            <p:nvPr/>
          </p:nvSpPr>
          <p:spPr>
            <a:xfrm rot="17170316">
              <a:off x="10154705" y="3237150"/>
              <a:ext cx="1102007" cy="391786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/>
              </a:prstTxWarp>
              <a:spAutoFit/>
            </a:bodyPr>
            <a:lstStyle/>
            <a:p>
              <a:r>
                <a:rPr lang="en-GB" sz="3000" dirty="0">
                  <a:solidFill>
                    <a:srgbClr val="2581C5"/>
                  </a:solidFill>
                </a:rPr>
                <a:t>Organisations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E4FFF7-C189-08C9-B571-39669DB4A5FE}"/>
              </a:ext>
            </a:extLst>
          </p:cNvPr>
          <p:cNvGrpSpPr/>
          <p:nvPr/>
        </p:nvGrpSpPr>
        <p:grpSpPr>
          <a:xfrm>
            <a:off x="9474870" y="2610720"/>
            <a:ext cx="2693947" cy="1152525"/>
            <a:chOff x="9474870" y="2610720"/>
            <a:chExt cx="2693947" cy="1152525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D74795BB-2C38-74AF-13E3-CCA5F4D077AC}"/>
                </a:ext>
              </a:extLst>
            </p:cNvPr>
            <p:cNvSpPr/>
            <p:nvPr/>
          </p:nvSpPr>
          <p:spPr>
            <a:xfrm>
              <a:off x="9511974" y="2610720"/>
              <a:ext cx="2586241" cy="1152525"/>
            </a:xfrm>
            <a:prstGeom prst="rightArrow">
              <a:avLst/>
            </a:prstGeom>
            <a:solidFill>
              <a:srgbClr val="CFD239">
                <a:alpha val="25098"/>
              </a:srgbClr>
            </a:solidFill>
            <a:ln w="28575">
              <a:solidFill>
                <a:srgbClr val="CFD23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4CEBF8-99F1-11ED-BB9C-6CB6E4A5C57E}"/>
                </a:ext>
              </a:extLst>
            </p:cNvPr>
            <p:cNvSpPr txBox="1"/>
            <p:nvPr/>
          </p:nvSpPr>
          <p:spPr>
            <a:xfrm>
              <a:off x="9474870" y="3020355"/>
              <a:ext cx="269394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b="1" dirty="0"/>
                <a:t>Principle to Practice?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2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60E024-FC04-5AA8-A773-103580089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46509-ADC0-B72C-022C-6BDCF581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Organisational Factors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701866-293F-FCC9-10B6-77A417C17FA8}"/>
              </a:ext>
            </a:extLst>
          </p:cNvPr>
          <p:cNvSpPr/>
          <p:nvPr/>
        </p:nvSpPr>
        <p:spPr>
          <a:xfrm>
            <a:off x="713943" y="1190475"/>
            <a:ext cx="877164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</a:t>
            </a:r>
          </a:p>
          <a:p>
            <a:pPr algn="ctr"/>
            <a:endParaRPr lang="en-US" sz="5400" b="1" dirty="0">
              <a:ln w="6600">
                <a:solidFill>
                  <a:srgbClr val="2581C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dirty="0">
                <a:ln w="6600">
                  <a:solidFill>
                    <a:srgbClr val="2581C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6C9B0-A24B-839D-81D8-AF7B3B4FF01A}"/>
              </a:ext>
            </a:extLst>
          </p:cNvPr>
          <p:cNvSpPr txBox="1"/>
          <p:nvPr/>
        </p:nvSpPr>
        <p:spPr>
          <a:xfrm>
            <a:off x="1518971" y="1543050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In-Vehicle Technology</a:t>
            </a:r>
          </a:p>
          <a:p>
            <a:endParaRPr lang="en-GB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538D01-AE24-4374-7A4E-CCA442089B17}"/>
              </a:ext>
            </a:extLst>
          </p:cNvPr>
          <p:cNvSpPr txBox="1"/>
          <p:nvPr/>
        </p:nvSpPr>
        <p:spPr>
          <a:xfrm>
            <a:off x="1585646" y="3248025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Implementation</a:t>
            </a:r>
          </a:p>
          <a:p>
            <a:endParaRPr lang="en-GB" sz="2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B9D37D9-8692-BD7C-64E5-E068CFA34CA3}"/>
              </a:ext>
            </a:extLst>
          </p:cNvPr>
          <p:cNvSpPr txBox="1"/>
          <p:nvPr/>
        </p:nvSpPr>
        <p:spPr>
          <a:xfrm>
            <a:off x="1555039" y="4898084"/>
            <a:ext cx="2900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Culture</a:t>
            </a:r>
          </a:p>
          <a:p>
            <a:endParaRPr lang="en-GB" sz="2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F9A065-9054-9486-59BD-1A4D7DA5C598}"/>
              </a:ext>
            </a:extLst>
          </p:cNvPr>
          <p:cNvCxnSpPr/>
          <p:nvPr/>
        </p:nvCxnSpPr>
        <p:spPr>
          <a:xfrm>
            <a:off x="4772025" y="1265238"/>
            <a:ext cx="0" cy="4954587"/>
          </a:xfrm>
          <a:prstGeom prst="line">
            <a:avLst/>
          </a:prstGeom>
          <a:ln w="19050">
            <a:solidFill>
              <a:srgbClr val="2581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7C300F1-7C00-B52C-0AA6-7E1E46899A1E}"/>
              </a:ext>
            </a:extLst>
          </p:cNvPr>
          <p:cNvSpPr/>
          <p:nvPr/>
        </p:nvSpPr>
        <p:spPr>
          <a:xfrm>
            <a:off x="6005318" y="2569018"/>
            <a:ext cx="2119313" cy="452051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b="1" noProof="1"/>
              <a:t>Leadership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07F7309D-1453-868F-955F-EE5EDC91CA77}"/>
              </a:ext>
            </a:extLst>
          </p:cNvPr>
          <p:cNvSpPr/>
          <p:nvPr/>
        </p:nvSpPr>
        <p:spPr>
          <a:xfrm>
            <a:off x="6005318" y="3304322"/>
            <a:ext cx="2119313" cy="452051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b="1" noProof="1"/>
              <a:t>Education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A7C4B9-FFAE-596D-4789-AF1EB4CCBA5A}"/>
              </a:ext>
            </a:extLst>
          </p:cNvPr>
          <p:cNvSpPr/>
          <p:nvPr/>
        </p:nvSpPr>
        <p:spPr>
          <a:xfrm>
            <a:off x="6005319" y="4051131"/>
            <a:ext cx="2119313" cy="452051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b="1" noProof="1">
                <a:solidFill>
                  <a:schemeClr val="bg1"/>
                </a:solidFill>
              </a:rPr>
              <a:t>Open Comms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D196E3C-B110-3384-40D8-3D000B849C3D}"/>
              </a:ext>
            </a:extLst>
          </p:cNvPr>
          <p:cNvSpPr/>
          <p:nvPr/>
        </p:nvSpPr>
        <p:spPr>
          <a:xfrm>
            <a:off x="6005319" y="4795736"/>
            <a:ext cx="2119313" cy="452051"/>
          </a:xfrm>
          <a:prstGeom prst="roundRect">
            <a:avLst>
              <a:gd name="adj" fmla="val 50000"/>
            </a:avLst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b="1" noProof="1">
                <a:solidFill>
                  <a:schemeClr val="bg1"/>
                </a:solidFill>
              </a:rPr>
              <a:t>Accountibility</a:t>
            </a: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58BF5B81-B13C-6967-701A-D6D350864F29}"/>
              </a:ext>
            </a:extLst>
          </p:cNvPr>
          <p:cNvCxnSpPr>
            <a:cxnSpLocks/>
            <a:endCxn id="51" idx="1"/>
          </p:cNvCxnSpPr>
          <p:nvPr/>
        </p:nvCxnSpPr>
        <p:spPr>
          <a:xfrm rot="16200000" flipH="1">
            <a:off x="5369869" y="2159594"/>
            <a:ext cx="773219" cy="497680"/>
          </a:xfrm>
          <a:prstGeom prst="bentConnector2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094EC690-9FB0-9E98-3F68-E090B657D23C}"/>
              </a:ext>
            </a:extLst>
          </p:cNvPr>
          <p:cNvCxnSpPr>
            <a:cxnSpLocks/>
            <a:endCxn id="52" idx="1"/>
          </p:cNvCxnSpPr>
          <p:nvPr/>
        </p:nvCxnSpPr>
        <p:spPr>
          <a:xfrm rot="16200000" flipH="1">
            <a:off x="5002217" y="2527246"/>
            <a:ext cx="1508523" cy="497680"/>
          </a:xfrm>
          <a:prstGeom prst="bentConnector2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DE22C7C1-CCD0-D3FB-F27C-3E6C39BD5073}"/>
              </a:ext>
            </a:extLst>
          </p:cNvPr>
          <p:cNvCxnSpPr>
            <a:cxnSpLocks/>
            <a:endCxn id="54" idx="1"/>
          </p:cNvCxnSpPr>
          <p:nvPr/>
        </p:nvCxnSpPr>
        <p:spPr>
          <a:xfrm rot="16200000" flipH="1">
            <a:off x="4256510" y="3272952"/>
            <a:ext cx="2999937" cy="497681"/>
          </a:xfrm>
          <a:prstGeom prst="bentConnector2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9CC9B3CE-2A7A-E977-9BF1-9443D044AB52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31700" y="2930066"/>
            <a:ext cx="2255332" cy="497681"/>
          </a:xfrm>
          <a:prstGeom prst="bentConnector2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187A63D1-1AA5-B61D-AD42-048AAF14D549}"/>
              </a:ext>
            </a:extLst>
          </p:cNvPr>
          <p:cNvSpPr txBox="1"/>
          <p:nvPr/>
        </p:nvSpPr>
        <p:spPr>
          <a:xfrm>
            <a:off x="8121743" y="2465172"/>
            <a:ext cx="309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▪ Visible and accessible ▪ Approachable.                   ▪  Clear expectations around competencies.              ▪ Role model.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34A53DD-7F05-614F-903C-903C7C902B11}"/>
              </a:ext>
            </a:extLst>
          </p:cNvPr>
          <p:cNvSpPr txBox="1"/>
          <p:nvPr/>
        </p:nvSpPr>
        <p:spPr>
          <a:xfrm>
            <a:off x="8131470" y="3209555"/>
            <a:ext cx="3127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▪  Create confidence and shared beliefs.             ▪  Promote understanding fatigue. ▪ Company systems &amp; technology.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6CDC341-9AEE-B9D2-E20B-5AEBC72BBCFE}"/>
              </a:ext>
            </a:extLst>
          </p:cNvPr>
          <p:cNvSpPr txBox="1"/>
          <p:nvPr/>
        </p:nvSpPr>
        <p:spPr>
          <a:xfrm>
            <a:off x="8163591" y="4827604"/>
            <a:ext cx="309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▪  Clear expectation setting to promote shared and balanced accountability. 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69574A5-C630-8670-CFAF-EFEA81809D6F}"/>
              </a:ext>
            </a:extLst>
          </p:cNvPr>
          <p:cNvSpPr txBox="1"/>
          <p:nvPr/>
        </p:nvSpPr>
        <p:spPr>
          <a:xfrm>
            <a:off x="8212425" y="4069542"/>
            <a:ext cx="309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▪  Free from judgement. ▪ Joint decision making. ▪ Team solutions to adverse events. 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D8C7344-5A2D-D633-7AA2-9F48AA357E86}"/>
              </a:ext>
            </a:extLst>
          </p:cNvPr>
          <p:cNvSpPr/>
          <p:nvPr/>
        </p:nvSpPr>
        <p:spPr>
          <a:xfrm>
            <a:off x="5888637" y="2473800"/>
            <a:ext cx="5370620" cy="60929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b="1" noProof="1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6C0A33D4-5F0B-145C-5FA8-44668235809B}"/>
              </a:ext>
            </a:extLst>
          </p:cNvPr>
          <p:cNvSpPr/>
          <p:nvPr/>
        </p:nvSpPr>
        <p:spPr>
          <a:xfrm>
            <a:off x="5895119" y="3229316"/>
            <a:ext cx="5364138" cy="60929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b="1" noProof="1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A4B9703-720C-D989-5DC1-F95F7ADEAD13}"/>
              </a:ext>
            </a:extLst>
          </p:cNvPr>
          <p:cNvSpPr/>
          <p:nvPr/>
        </p:nvSpPr>
        <p:spPr>
          <a:xfrm>
            <a:off x="4913286" y="1265238"/>
            <a:ext cx="2881313" cy="802027"/>
          </a:xfrm>
          <a:prstGeom prst="roundRect">
            <a:avLst>
              <a:gd name="adj" fmla="val 5000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cap="all" noProof="1"/>
              <a:t>Just Culture for fatigue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98A548E3-8FFB-A316-6A3C-C752AA28DB49}"/>
              </a:ext>
            </a:extLst>
          </p:cNvPr>
          <p:cNvSpPr/>
          <p:nvPr/>
        </p:nvSpPr>
        <p:spPr>
          <a:xfrm>
            <a:off x="5871430" y="3967980"/>
            <a:ext cx="5370620" cy="60929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b="1" noProof="1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0E258B09-87B4-9CA7-F51A-B9AA0BCFD492}"/>
              </a:ext>
            </a:extLst>
          </p:cNvPr>
          <p:cNvSpPr/>
          <p:nvPr/>
        </p:nvSpPr>
        <p:spPr>
          <a:xfrm>
            <a:off x="5846789" y="4724903"/>
            <a:ext cx="5370620" cy="60929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en-US" b="1" noProof="1"/>
          </a:p>
        </p:txBody>
      </p:sp>
      <p:pic>
        <p:nvPicPr>
          <p:cNvPr id="117" name="Graphic 116" descr="Teacher with solid fill">
            <a:extLst>
              <a:ext uri="{FF2B5EF4-FFF2-40B4-BE49-F238E27FC236}">
                <a16:creationId xmlns:a16="http://schemas.microsoft.com/office/drawing/2014/main" id="{B06210D0-FC35-65E7-D305-84E06C04A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3341812"/>
            <a:ext cx="360000" cy="360000"/>
          </a:xfrm>
          <a:prstGeom prst="rect">
            <a:avLst/>
          </a:prstGeom>
        </p:spPr>
      </p:pic>
      <p:pic>
        <p:nvPicPr>
          <p:cNvPr id="119" name="Graphic 118" descr="Checklist with solid fill">
            <a:extLst>
              <a:ext uri="{FF2B5EF4-FFF2-40B4-BE49-F238E27FC236}">
                <a16:creationId xmlns:a16="http://schemas.microsoft.com/office/drawing/2014/main" id="{17F74824-DB00-DBBF-3D3A-A0AD9728B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841761"/>
            <a:ext cx="360000" cy="360000"/>
          </a:xfrm>
          <a:prstGeom prst="rect">
            <a:avLst/>
          </a:prstGeom>
        </p:spPr>
      </p:pic>
      <p:pic>
        <p:nvPicPr>
          <p:cNvPr id="121" name="Graphic 120" descr="Marketing with solid fill">
            <a:extLst>
              <a:ext uri="{FF2B5EF4-FFF2-40B4-BE49-F238E27FC236}">
                <a16:creationId xmlns:a16="http://schemas.microsoft.com/office/drawing/2014/main" id="{A5234CE6-3C24-AE39-194B-0B75FA9FC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0508" y="4091702"/>
            <a:ext cx="360000" cy="360000"/>
          </a:xfrm>
          <a:prstGeom prst="rect">
            <a:avLst/>
          </a:prstGeom>
        </p:spPr>
      </p:pic>
      <p:pic>
        <p:nvPicPr>
          <p:cNvPr id="123" name="Graphic 122" descr="Management with solid fill">
            <a:extLst>
              <a:ext uri="{FF2B5EF4-FFF2-40B4-BE49-F238E27FC236}">
                <a16:creationId xmlns:a16="http://schemas.microsoft.com/office/drawing/2014/main" id="{AC861B2A-B14D-8A04-6142-07DB42D503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6000" y="2611964"/>
            <a:ext cx="360000" cy="360000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3F324074-EE37-149A-9161-372D4C3B477B}"/>
              </a:ext>
            </a:extLst>
          </p:cNvPr>
          <p:cNvSpPr txBox="1"/>
          <p:nvPr/>
        </p:nvSpPr>
        <p:spPr>
          <a:xfrm>
            <a:off x="5507638" y="5733758"/>
            <a:ext cx="614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Adapted from Murray et al. (2023). Requirements for implementing a ‘just culture’ within healthcare organisations: an integrative review. BMJ Open Quality. </a:t>
            </a:r>
            <a:r>
              <a:rPr lang="en-GB" sz="1200" b="1" dirty="0">
                <a:solidFill>
                  <a:schemeClr val="bg1">
                    <a:lumMod val="75000"/>
                  </a:schemeClr>
                </a:solidFill>
              </a:rPr>
              <a:t>12: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e002237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982182CA-3398-92F2-A4FE-4E773E8242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294" y="1750915"/>
            <a:ext cx="3278433" cy="175706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532A09A-4C12-4BC0-A99A-6EDD2E42A8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283" y="3394437"/>
            <a:ext cx="3278433" cy="175706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094299F-E963-DBFD-1538-679A35653BE8}"/>
              </a:ext>
            </a:extLst>
          </p:cNvPr>
          <p:cNvSpPr txBox="1">
            <a:spLocks/>
          </p:cNvSpPr>
          <p:nvPr/>
        </p:nvSpPr>
        <p:spPr>
          <a:xfrm>
            <a:off x="6744312" y="483320"/>
            <a:ext cx="3136288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Driver Factors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1C735-7336-C782-A01F-B47C8DB6D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1265238"/>
            <a:ext cx="4764103" cy="4716462"/>
          </a:xfrm>
          <a:prstGeom prst="rect">
            <a:avLst/>
          </a:prstGeom>
          <a:noFill/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CAEFDD0-A033-145D-B5D5-D03319913E58}"/>
              </a:ext>
            </a:extLst>
          </p:cNvPr>
          <p:cNvSpPr/>
          <p:nvPr/>
        </p:nvSpPr>
        <p:spPr>
          <a:xfrm>
            <a:off x="5507638" y="533109"/>
            <a:ext cx="1140031" cy="148589"/>
          </a:xfrm>
          <a:prstGeom prst="rightArrow">
            <a:avLst/>
          </a:prstGeom>
          <a:solidFill>
            <a:srgbClr val="2581C4"/>
          </a:solidFill>
          <a:ln>
            <a:solidFill>
              <a:srgbClr val="2581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A12C1FB-D1F5-3402-4AA4-D845C5F406E3}"/>
              </a:ext>
            </a:extLst>
          </p:cNvPr>
          <p:cNvSpPr/>
          <p:nvPr/>
        </p:nvSpPr>
        <p:spPr>
          <a:xfrm rot="10800000">
            <a:off x="5497740" y="709258"/>
            <a:ext cx="1140031" cy="148589"/>
          </a:xfrm>
          <a:prstGeom prst="rightArrow">
            <a:avLst/>
          </a:prstGeom>
          <a:solidFill>
            <a:srgbClr val="2581C4"/>
          </a:solidFill>
          <a:ln>
            <a:solidFill>
              <a:srgbClr val="2581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A233F1-D634-F2CC-92E6-8A5B2890D2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6450" y="101510"/>
            <a:ext cx="1636514" cy="16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7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107" grpId="0"/>
      <p:bldP spid="108" grpId="0"/>
      <p:bldP spid="109" grpId="0"/>
      <p:bldP spid="110" grpId="0"/>
      <p:bldP spid="112" grpId="0" animBg="1"/>
      <p:bldP spid="113" grpId="0" animBg="1"/>
      <p:bldP spid="50" grpId="0" animBg="1"/>
      <p:bldP spid="114" grpId="0" animBg="1"/>
      <p:bldP spid="115" grpId="0" animBg="1"/>
      <p:bldP spid="124" grpId="0"/>
      <p:bldP spid="7" grpId="0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7F575B-1321-73F7-3F86-415DA124E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B892-6D38-85CA-C958-E12C1F426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Remarks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41CF5-95EE-DC2E-6358-3225B2E61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65238"/>
            <a:ext cx="4764103" cy="471646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EF085B-9C6B-09FA-5C91-9EA40277E0B3}"/>
              </a:ext>
            </a:extLst>
          </p:cNvPr>
          <p:cNvSpPr txBox="1"/>
          <p:nvPr/>
        </p:nvSpPr>
        <p:spPr>
          <a:xfrm>
            <a:off x="6197600" y="1560816"/>
            <a:ext cx="57912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Drowsiness (and fatigue) are caused by an inter-play of multiple factors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Fatigue risk management therefore requires a multifaceted approached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Road safety is a shared responsibility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Drivers should ensure that they are fit to drive, stop as and when required, and report drowsiness events or concerns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Organisations should utilise systems and technology where possible, ensure it is implemented effectively, and within a just culture.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en-GB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190F4-0417-9EA2-16C2-E20EA5A4B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4943" y="64088"/>
            <a:ext cx="3278433" cy="175706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274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16 -0.02593 L -0.42916 -0.025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C04E3-4C84-E244-9615-C8953ECE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73D96-9E95-987D-A68E-80D663D70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" y="1430406"/>
            <a:ext cx="7236178" cy="2387600"/>
          </a:xfrm>
        </p:spPr>
        <p:txBody>
          <a:bodyPr/>
          <a:lstStyle/>
          <a:p>
            <a:r>
              <a:rPr lang="en-GB" sz="3600" b="1" dirty="0"/>
              <a:t>Targeting Drowsy Driving for Safer Drivers, Safer Roads:</a:t>
            </a:r>
            <a:br>
              <a:rPr lang="en-GB" sz="4000" b="1" dirty="0"/>
            </a:br>
            <a:r>
              <a:rPr lang="en-GB" sz="2800" b="1" dirty="0"/>
              <a:t>Technology to Culture and Back Again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163A1-A92F-729B-C6CC-DA7EED988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401" y="4109027"/>
            <a:ext cx="9144000" cy="1655762"/>
          </a:xfrm>
        </p:spPr>
        <p:txBody>
          <a:bodyPr/>
          <a:lstStyle/>
          <a:p>
            <a:r>
              <a:rPr lang="en-GB" b="1" dirty="0">
                <a:solidFill>
                  <a:srgbClr val="DF02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Clare Anderson, PhD.</a:t>
            </a:r>
          </a:p>
          <a:p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of Sleep and Circadian Science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Centre for Human Brain Health, School of Psychological Sciences</a:t>
            </a:r>
          </a:p>
          <a:p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Birmingham</a:t>
            </a:r>
          </a:p>
        </p:txBody>
      </p:sp>
      <p:pic>
        <p:nvPicPr>
          <p:cNvPr id="6" name="Picture Placeholder 5" descr="A long shot of a road&#10;&#10;Description automatically generated">
            <a:extLst>
              <a:ext uri="{FF2B5EF4-FFF2-40B4-BE49-F238E27FC236}">
                <a16:creationId xmlns:a16="http://schemas.microsoft.com/office/drawing/2014/main" id="{04DD4762-AE1D-0FFC-1D9E-061526E74A2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7993" r="27993"/>
          <a:stretch/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11D58-425B-1B74-BBF5-1DC9A1E3A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423" y="5764789"/>
            <a:ext cx="47418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300" dirty="0">
                <a:latin typeface="Arial Narrow" panose="020B0606020202030204" pitchFamily="34" charset="0"/>
              </a:rPr>
              <a:t>c.anderson.4@bham.ac.uk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EA815-6C9D-8617-2486-18A49A57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86" y="6098164"/>
            <a:ext cx="31273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1E6074C-8B4B-1725-EA0D-4687F2C3E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48" y="5828289"/>
            <a:ext cx="3667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phic 2" descr="Internet">
            <a:extLst>
              <a:ext uri="{FF2B5EF4-FFF2-40B4-BE49-F238E27FC236}">
                <a16:creationId xmlns:a16="http://schemas.microsoft.com/office/drawing/2014/main" id="{C0F95F87-8121-D5EC-FCA0-173A6BD60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48" y="6287077"/>
            <a:ext cx="4556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2B0A499-FEB3-8EC8-D4CA-63F3AB427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361" y="6360102"/>
            <a:ext cx="60277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300" dirty="0">
                <a:latin typeface="Arial" panose="020B0604020202020204" pitchFamily="34" charset="0"/>
                <a:hlinkClick r:id="rId6"/>
              </a:rPr>
              <a:t>https://www.birmingham.ac.uk/staff/profiles/psychology/anderson-clare</a:t>
            </a:r>
            <a:r>
              <a:rPr lang="en-AU" altLang="en-US" sz="13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6C1F47A1-344C-D73E-6766-8AD6EE80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361" y="6044189"/>
            <a:ext cx="47418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AU" altLang="en-US" sz="1300">
                <a:latin typeface="Arial Narrow" panose="020B0606020202030204" pitchFamily="34" charset="0"/>
              </a:rPr>
              <a:t>@sleepyclare</a:t>
            </a:r>
          </a:p>
        </p:txBody>
      </p:sp>
    </p:spTree>
    <p:extLst>
      <p:ext uri="{BB962C8B-B14F-4D97-AF65-F5344CB8AC3E}">
        <p14:creationId xmlns:p14="http://schemas.microsoft.com/office/powerpoint/2010/main" val="257162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8E90E-AC39-6BB2-EAC5-4F6F3AD8A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25A8C-E6FF-DF2B-20DA-BAC54A7B9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GB" sz="5100" dirty="0">
                <a:solidFill>
                  <a:srgbClr val="000000"/>
                </a:solidFill>
              </a:rPr>
              <a:t>Targeting</a:t>
            </a:r>
            <a:r>
              <a:rPr lang="en-GB" sz="5100" dirty="0"/>
              <a:t> Drowsy Driving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858C1F8-F884-DB90-DCE9-B4528B948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16" y="1616128"/>
            <a:ext cx="3852173" cy="3813651"/>
          </a:xfrm>
          <a:prstGeom prst="rect">
            <a:avLst/>
          </a:prstGeom>
          <a:noFill/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0D7A7E8-5752-D8D8-5595-9D876138702C}"/>
              </a:ext>
            </a:extLst>
          </p:cNvPr>
          <p:cNvSpPr txBox="1"/>
          <p:nvPr/>
        </p:nvSpPr>
        <p:spPr>
          <a:xfrm>
            <a:off x="2992001" y="5623236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Fatigue Risk Management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A6FB39-D574-3B80-9A6C-3900782D166C}"/>
              </a:ext>
            </a:extLst>
          </p:cNvPr>
          <p:cNvSpPr txBox="1"/>
          <p:nvPr/>
        </p:nvSpPr>
        <p:spPr>
          <a:xfrm>
            <a:off x="10209124" y="6642556"/>
            <a:ext cx="19828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PresentionGO.com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F6E1D1DF-9DA0-6343-C567-D138F18A850A}"/>
              </a:ext>
            </a:extLst>
          </p:cNvPr>
          <p:cNvSpPr/>
          <p:nvPr/>
        </p:nvSpPr>
        <p:spPr>
          <a:xfrm>
            <a:off x="177969" y="2693148"/>
            <a:ext cx="2586241" cy="1152525"/>
          </a:xfrm>
          <a:prstGeom prst="rightArrow">
            <a:avLst/>
          </a:prstGeom>
          <a:solidFill>
            <a:srgbClr val="CFD239">
              <a:alpha val="25098"/>
            </a:srgbClr>
          </a:solidFill>
          <a:ln w="28575">
            <a:solidFill>
              <a:srgbClr val="CFD2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E67963-B3ED-32D4-F25C-9673234FCC11}"/>
              </a:ext>
            </a:extLst>
          </p:cNvPr>
          <p:cNvSpPr txBox="1"/>
          <p:nvPr/>
        </p:nvSpPr>
        <p:spPr>
          <a:xfrm>
            <a:off x="140865" y="3102783"/>
            <a:ext cx="2693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Principle to Practice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E3CB00-25EF-DE02-F22C-49EB9A3E4B4F}"/>
              </a:ext>
            </a:extLst>
          </p:cNvPr>
          <p:cNvSpPr txBox="1">
            <a:spLocks/>
          </p:cNvSpPr>
          <p:nvPr/>
        </p:nvSpPr>
        <p:spPr>
          <a:xfrm>
            <a:off x="7489576" y="1893782"/>
            <a:ext cx="4561560" cy="43789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ª"/>
            </a:pPr>
            <a:r>
              <a:rPr lang="en-US" sz="1800" dirty="0"/>
              <a:t>DROWSY DRIVING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Causes and Consequences of Drowsy Driving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Countermeasures to Drowsy Driving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ª"/>
            </a:pPr>
            <a:endParaRPr lang="en-US" sz="18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ª"/>
            </a:pPr>
            <a:r>
              <a:rPr lang="en-US" sz="1800" dirty="0"/>
              <a:t>ROAD SAFETY AS A SHARED RESPONSIBILITY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Key Driver Factors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b="1" dirty="0"/>
              <a:t>Key Organisational Factors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ª"/>
            </a:pPr>
            <a:endParaRPr lang="en-US" sz="18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ª"/>
            </a:pPr>
            <a:r>
              <a:rPr lang="en-US" sz="1800" dirty="0"/>
              <a:t>SUMMARY</a:t>
            </a:r>
          </a:p>
        </p:txBody>
      </p:sp>
      <p:pic>
        <p:nvPicPr>
          <p:cNvPr id="8" name="Picture 7" descr="Blurred micro image of a street traffic">
            <a:extLst>
              <a:ext uri="{FF2B5EF4-FFF2-40B4-BE49-F238E27FC236}">
                <a16:creationId xmlns:a16="http://schemas.microsoft.com/office/drawing/2014/main" id="{271424DE-88FD-9F4C-9BA0-42779BA05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413" y="4817755"/>
            <a:ext cx="2890043" cy="19262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49BEFA-DD74-440F-2149-A20A4C787447}"/>
              </a:ext>
            </a:extLst>
          </p:cNvPr>
          <p:cNvSpPr/>
          <p:nvPr/>
        </p:nvSpPr>
        <p:spPr>
          <a:xfrm>
            <a:off x="7188000" y="1492125"/>
            <a:ext cx="151496" cy="41307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072215-48AA-9789-2193-731534603B9F}"/>
              </a:ext>
            </a:extLst>
          </p:cNvPr>
          <p:cNvCxnSpPr>
            <a:cxnSpLocks/>
          </p:cNvCxnSpPr>
          <p:nvPr/>
        </p:nvCxnSpPr>
        <p:spPr>
          <a:xfrm>
            <a:off x="7188000" y="1492125"/>
            <a:ext cx="4644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74C7E3-9BD0-757A-BCFB-181B062832CB}"/>
              </a:ext>
            </a:extLst>
          </p:cNvPr>
          <p:cNvCxnSpPr/>
          <p:nvPr/>
        </p:nvCxnSpPr>
        <p:spPr>
          <a:xfrm>
            <a:off x="7242647" y="5611721"/>
            <a:ext cx="18360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F8147AB-B8D4-B588-B12C-C5808B58F8C5}"/>
              </a:ext>
            </a:extLst>
          </p:cNvPr>
          <p:cNvSpPr txBox="1"/>
          <p:nvPr/>
        </p:nvSpPr>
        <p:spPr>
          <a:xfrm>
            <a:off x="7339496" y="1428943"/>
            <a:ext cx="1385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4BACC6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4273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. Title 3">
            <a:extLst>
              <a:ext uri="{FF2B5EF4-FFF2-40B4-BE49-F238E27FC236}">
                <a16:creationId xmlns:a16="http://schemas.microsoft.com/office/drawing/2014/main" id="{7B99B6E4-B2C5-6C37-4464-828C4B35C4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Drowsy Driving</a:t>
            </a:r>
          </a:p>
        </p:txBody>
      </p:sp>
      <p:sp>
        <p:nvSpPr>
          <p:cNvPr id="6" name="2. Subtitle 5">
            <a:extLst>
              <a:ext uri="{FF2B5EF4-FFF2-40B4-BE49-F238E27FC236}">
                <a16:creationId xmlns:a16="http://schemas.microsoft.com/office/drawing/2014/main" id="{13F3FA00-7910-AF27-53D1-8F757F441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600" dirty="0"/>
          </a:p>
          <a:p>
            <a:r>
              <a:rPr lang="en-GB" dirty="0"/>
              <a:t>Targeting drowsiness for safer drivers, safer roads</a:t>
            </a:r>
          </a:p>
        </p:txBody>
      </p:sp>
      <p:pic>
        <p:nvPicPr>
          <p:cNvPr id="28" name="Picture Placeholder 27" descr="A long shot of a road&#10;&#10;Description automatically generated">
            <a:extLst>
              <a:ext uri="{FF2B5EF4-FFF2-40B4-BE49-F238E27FC236}">
                <a16:creationId xmlns:a16="http://schemas.microsoft.com/office/drawing/2014/main" id="{459D9D02-5AA0-9DEF-5F72-3B90F0570A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2058" r="22058"/>
          <a:stretch>
            <a:fillRect/>
          </a:stretch>
        </p:blipFill>
        <p:spPr/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EAB4FD0-E3AF-1400-8D0B-59EAAE5669BF}"/>
              </a:ext>
            </a:extLst>
          </p:cNvPr>
          <p:cNvSpPr txBox="1"/>
          <p:nvPr/>
        </p:nvSpPr>
        <p:spPr>
          <a:xfrm>
            <a:off x="142875" y="133350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Causes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BD5698-C37F-B9E6-DC83-6FFC700CEF06}"/>
              </a:ext>
            </a:extLst>
          </p:cNvPr>
          <p:cNvSpPr txBox="1"/>
          <p:nvPr/>
        </p:nvSpPr>
        <p:spPr>
          <a:xfrm>
            <a:off x="1871663" y="133350"/>
            <a:ext cx="210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Consequences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1C7643-E559-A96B-49BE-4E41EE0084DC}"/>
              </a:ext>
            </a:extLst>
          </p:cNvPr>
          <p:cNvSpPr txBox="1"/>
          <p:nvPr/>
        </p:nvSpPr>
        <p:spPr>
          <a:xfrm>
            <a:off x="4311562" y="133350"/>
            <a:ext cx="2105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Countermeasures</a:t>
            </a:r>
          </a:p>
        </p:txBody>
      </p:sp>
    </p:spTree>
    <p:extLst>
      <p:ext uri="{BB962C8B-B14F-4D97-AF65-F5344CB8AC3E}">
        <p14:creationId xmlns:p14="http://schemas.microsoft.com/office/powerpoint/2010/main" val="945239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5C9B9ED4-B08C-0BB7-F5F7-44A859D21935}"/>
              </a:ext>
            </a:extLst>
          </p:cNvPr>
          <p:cNvSpPr/>
          <p:nvPr/>
        </p:nvSpPr>
        <p:spPr>
          <a:xfrm>
            <a:off x="234082" y="5659536"/>
            <a:ext cx="2425148" cy="80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3CC54-D150-A773-335B-A9C7A2AC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82" y="267349"/>
            <a:ext cx="9921240" cy="478155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What causes drowsiness &amp; fatigue?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CF9C86-306B-508A-B45C-314D939F3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3747" y="4856210"/>
            <a:ext cx="3278433" cy="1757069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6347174-F970-936E-FDA1-5C44A9F95279}"/>
              </a:ext>
            </a:extLst>
          </p:cNvPr>
          <p:cNvGrpSpPr/>
          <p:nvPr/>
        </p:nvGrpSpPr>
        <p:grpSpPr>
          <a:xfrm>
            <a:off x="6622427" y="2411508"/>
            <a:ext cx="2058059" cy="3688080"/>
            <a:chOff x="7275435" y="1046480"/>
            <a:chExt cx="2744078" cy="491744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2AA803-443E-3DBA-1927-908BC917A7B4}"/>
                </a:ext>
              </a:extLst>
            </p:cNvPr>
            <p:cNvGrpSpPr/>
            <p:nvPr/>
          </p:nvGrpSpPr>
          <p:grpSpPr>
            <a:xfrm>
              <a:off x="7275435" y="1046480"/>
              <a:ext cx="2744076" cy="1046480"/>
              <a:chOff x="7275435" y="1046480"/>
              <a:chExt cx="2744076" cy="104648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4F92669-5E23-5C5F-B6EF-555D7A05EA7A}"/>
                  </a:ext>
                </a:extLst>
              </p:cNvPr>
              <p:cNvSpPr/>
              <p:nvPr/>
            </p:nvSpPr>
            <p:spPr>
              <a:xfrm>
                <a:off x="7275435" y="1046480"/>
                <a:ext cx="2744076" cy="1046480"/>
              </a:xfrm>
              <a:prstGeom prst="roundRect">
                <a:avLst>
                  <a:gd name="adj" fmla="val 2418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01485B2-1E46-4F8A-6B62-B7D7A5283897}"/>
                  </a:ext>
                </a:extLst>
              </p:cNvPr>
              <p:cNvSpPr/>
              <p:nvPr/>
            </p:nvSpPr>
            <p:spPr>
              <a:xfrm>
                <a:off x="7548092" y="1317836"/>
                <a:ext cx="2471419" cy="775124"/>
              </a:xfrm>
              <a:custGeom>
                <a:avLst/>
                <a:gdLst>
                  <a:gd name="connsiteX0" fmla="*/ 1771972 w 2033665"/>
                  <a:gd name="connsiteY0" fmla="*/ 0 h 775124"/>
                  <a:gd name="connsiteX1" fmla="*/ 2033665 w 2033665"/>
                  <a:gd name="connsiteY1" fmla="*/ 247683 h 775124"/>
                  <a:gd name="connsiteX2" fmla="*/ 2033665 w 2033665"/>
                  <a:gd name="connsiteY2" fmla="*/ 522064 h 775124"/>
                  <a:gd name="connsiteX3" fmla="*/ 1780605 w 2033665"/>
                  <a:gd name="connsiteY3" fmla="*/ 775124 h 775124"/>
                  <a:gd name="connsiteX4" fmla="*/ 277429 w 2033665"/>
                  <a:gd name="connsiteY4" fmla="*/ 775124 h 775124"/>
                  <a:gd name="connsiteX5" fmla="*/ 0 w 2033665"/>
                  <a:gd name="connsiteY5" fmla="*/ 512547 h 775124"/>
                  <a:gd name="connsiteX6" fmla="*/ 23006 w 2033665"/>
                  <a:gd name="connsiteY6" fmla="*/ 528060 h 775124"/>
                  <a:gd name="connsiteX7" fmla="*/ 59918 w 2033665"/>
                  <a:gd name="connsiteY7" fmla="*/ 535512 h 775124"/>
                  <a:gd name="connsiteX8" fmla="*/ 646370 w 2033665"/>
                  <a:gd name="connsiteY8" fmla="*/ 535512 h 775124"/>
                  <a:gd name="connsiteX9" fmla="*/ 1795921 w 2033665"/>
                  <a:gd name="connsiteY9" fmla="*/ 236441 h 775124"/>
                  <a:gd name="connsiteX10" fmla="*/ 1795921 w 2033665"/>
                  <a:gd name="connsiteY10" fmla="*/ 61380 h 775124"/>
                  <a:gd name="connsiteX11" fmla="*/ 1788469 w 2033665"/>
                  <a:gd name="connsiteY11" fmla="*/ 24469 h 775124"/>
                  <a:gd name="connsiteX0" fmla="*/ 1771972 w 2033665"/>
                  <a:gd name="connsiteY0" fmla="*/ 0 h 775124"/>
                  <a:gd name="connsiteX1" fmla="*/ 2033665 w 2033665"/>
                  <a:gd name="connsiteY1" fmla="*/ 247683 h 775124"/>
                  <a:gd name="connsiteX2" fmla="*/ 2033665 w 2033665"/>
                  <a:gd name="connsiteY2" fmla="*/ 522064 h 775124"/>
                  <a:gd name="connsiteX3" fmla="*/ 1780605 w 2033665"/>
                  <a:gd name="connsiteY3" fmla="*/ 775124 h 775124"/>
                  <a:gd name="connsiteX4" fmla="*/ 277429 w 2033665"/>
                  <a:gd name="connsiteY4" fmla="*/ 775124 h 775124"/>
                  <a:gd name="connsiteX5" fmla="*/ 0 w 2033665"/>
                  <a:gd name="connsiteY5" fmla="*/ 512547 h 775124"/>
                  <a:gd name="connsiteX6" fmla="*/ 23006 w 2033665"/>
                  <a:gd name="connsiteY6" fmla="*/ 528060 h 775124"/>
                  <a:gd name="connsiteX7" fmla="*/ 59918 w 2033665"/>
                  <a:gd name="connsiteY7" fmla="*/ 535512 h 775124"/>
                  <a:gd name="connsiteX8" fmla="*/ 1795921 w 2033665"/>
                  <a:gd name="connsiteY8" fmla="*/ 236441 h 775124"/>
                  <a:gd name="connsiteX9" fmla="*/ 1795921 w 2033665"/>
                  <a:gd name="connsiteY9" fmla="*/ 61380 h 775124"/>
                  <a:gd name="connsiteX10" fmla="*/ 1788469 w 2033665"/>
                  <a:gd name="connsiteY10" fmla="*/ 24469 h 775124"/>
                  <a:gd name="connsiteX11" fmla="*/ 1771972 w 2033665"/>
                  <a:gd name="connsiteY11" fmla="*/ 0 h 775124"/>
                  <a:gd name="connsiteX0" fmla="*/ 1771972 w 2033665"/>
                  <a:gd name="connsiteY0" fmla="*/ 0 h 775124"/>
                  <a:gd name="connsiteX1" fmla="*/ 2033665 w 2033665"/>
                  <a:gd name="connsiteY1" fmla="*/ 247683 h 775124"/>
                  <a:gd name="connsiteX2" fmla="*/ 2033665 w 2033665"/>
                  <a:gd name="connsiteY2" fmla="*/ 522064 h 775124"/>
                  <a:gd name="connsiteX3" fmla="*/ 1780605 w 2033665"/>
                  <a:gd name="connsiteY3" fmla="*/ 775124 h 775124"/>
                  <a:gd name="connsiteX4" fmla="*/ 277429 w 2033665"/>
                  <a:gd name="connsiteY4" fmla="*/ 775124 h 775124"/>
                  <a:gd name="connsiteX5" fmla="*/ 0 w 2033665"/>
                  <a:gd name="connsiteY5" fmla="*/ 512547 h 775124"/>
                  <a:gd name="connsiteX6" fmla="*/ 23006 w 2033665"/>
                  <a:gd name="connsiteY6" fmla="*/ 528060 h 775124"/>
                  <a:gd name="connsiteX7" fmla="*/ 1795921 w 2033665"/>
                  <a:gd name="connsiteY7" fmla="*/ 236441 h 775124"/>
                  <a:gd name="connsiteX8" fmla="*/ 1795921 w 2033665"/>
                  <a:gd name="connsiteY8" fmla="*/ 61380 h 775124"/>
                  <a:gd name="connsiteX9" fmla="*/ 1788469 w 2033665"/>
                  <a:gd name="connsiteY9" fmla="*/ 24469 h 775124"/>
                  <a:gd name="connsiteX10" fmla="*/ 1771972 w 2033665"/>
                  <a:gd name="connsiteY10" fmla="*/ 0 h 775124"/>
                  <a:gd name="connsiteX0" fmla="*/ 1771972 w 2033665"/>
                  <a:gd name="connsiteY0" fmla="*/ 0 h 775124"/>
                  <a:gd name="connsiteX1" fmla="*/ 2033665 w 2033665"/>
                  <a:gd name="connsiteY1" fmla="*/ 247683 h 775124"/>
                  <a:gd name="connsiteX2" fmla="*/ 2033665 w 2033665"/>
                  <a:gd name="connsiteY2" fmla="*/ 522064 h 775124"/>
                  <a:gd name="connsiteX3" fmla="*/ 1780605 w 2033665"/>
                  <a:gd name="connsiteY3" fmla="*/ 775124 h 775124"/>
                  <a:gd name="connsiteX4" fmla="*/ 277429 w 2033665"/>
                  <a:gd name="connsiteY4" fmla="*/ 775124 h 775124"/>
                  <a:gd name="connsiteX5" fmla="*/ 0 w 2033665"/>
                  <a:gd name="connsiteY5" fmla="*/ 512547 h 775124"/>
                  <a:gd name="connsiteX6" fmla="*/ 1795921 w 2033665"/>
                  <a:gd name="connsiteY6" fmla="*/ 236441 h 775124"/>
                  <a:gd name="connsiteX7" fmla="*/ 1795921 w 2033665"/>
                  <a:gd name="connsiteY7" fmla="*/ 61380 h 775124"/>
                  <a:gd name="connsiteX8" fmla="*/ 1788469 w 2033665"/>
                  <a:gd name="connsiteY8" fmla="*/ 24469 h 775124"/>
                  <a:gd name="connsiteX9" fmla="*/ 1771972 w 2033665"/>
                  <a:gd name="connsiteY9" fmla="*/ 0 h 775124"/>
                  <a:gd name="connsiteX0" fmla="*/ 1771972 w 2033665"/>
                  <a:gd name="connsiteY0" fmla="*/ 0 h 775124"/>
                  <a:gd name="connsiteX1" fmla="*/ 2033665 w 2033665"/>
                  <a:gd name="connsiteY1" fmla="*/ 247683 h 775124"/>
                  <a:gd name="connsiteX2" fmla="*/ 2033665 w 2033665"/>
                  <a:gd name="connsiteY2" fmla="*/ 522064 h 775124"/>
                  <a:gd name="connsiteX3" fmla="*/ 1780605 w 2033665"/>
                  <a:gd name="connsiteY3" fmla="*/ 775124 h 775124"/>
                  <a:gd name="connsiteX4" fmla="*/ 277429 w 2033665"/>
                  <a:gd name="connsiteY4" fmla="*/ 775124 h 775124"/>
                  <a:gd name="connsiteX5" fmla="*/ 0 w 2033665"/>
                  <a:gd name="connsiteY5" fmla="*/ 512547 h 775124"/>
                  <a:gd name="connsiteX6" fmla="*/ 1795921 w 2033665"/>
                  <a:gd name="connsiteY6" fmla="*/ 236441 h 775124"/>
                  <a:gd name="connsiteX7" fmla="*/ 1788469 w 2033665"/>
                  <a:gd name="connsiteY7" fmla="*/ 24469 h 775124"/>
                  <a:gd name="connsiteX8" fmla="*/ 1771972 w 2033665"/>
                  <a:gd name="connsiteY8" fmla="*/ 0 h 775124"/>
                  <a:gd name="connsiteX0" fmla="*/ 1771972 w 2033665"/>
                  <a:gd name="connsiteY0" fmla="*/ 0 h 775124"/>
                  <a:gd name="connsiteX1" fmla="*/ 2033665 w 2033665"/>
                  <a:gd name="connsiteY1" fmla="*/ 247683 h 775124"/>
                  <a:gd name="connsiteX2" fmla="*/ 2033665 w 2033665"/>
                  <a:gd name="connsiteY2" fmla="*/ 522064 h 775124"/>
                  <a:gd name="connsiteX3" fmla="*/ 1780605 w 2033665"/>
                  <a:gd name="connsiteY3" fmla="*/ 775124 h 775124"/>
                  <a:gd name="connsiteX4" fmla="*/ 277429 w 2033665"/>
                  <a:gd name="connsiteY4" fmla="*/ 775124 h 775124"/>
                  <a:gd name="connsiteX5" fmla="*/ 0 w 2033665"/>
                  <a:gd name="connsiteY5" fmla="*/ 512547 h 775124"/>
                  <a:gd name="connsiteX6" fmla="*/ 1795921 w 2033665"/>
                  <a:gd name="connsiteY6" fmla="*/ 236441 h 775124"/>
                  <a:gd name="connsiteX7" fmla="*/ 1771972 w 2033665"/>
                  <a:gd name="connsiteY7" fmla="*/ 0 h 775124"/>
                  <a:gd name="connsiteX0" fmla="*/ 1771972 w 2033665"/>
                  <a:gd name="connsiteY0" fmla="*/ 0 h 775124"/>
                  <a:gd name="connsiteX1" fmla="*/ 2033665 w 2033665"/>
                  <a:gd name="connsiteY1" fmla="*/ 247683 h 775124"/>
                  <a:gd name="connsiteX2" fmla="*/ 2033665 w 2033665"/>
                  <a:gd name="connsiteY2" fmla="*/ 522064 h 775124"/>
                  <a:gd name="connsiteX3" fmla="*/ 1780605 w 2033665"/>
                  <a:gd name="connsiteY3" fmla="*/ 775124 h 775124"/>
                  <a:gd name="connsiteX4" fmla="*/ 277429 w 2033665"/>
                  <a:gd name="connsiteY4" fmla="*/ 775124 h 775124"/>
                  <a:gd name="connsiteX5" fmla="*/ 0 w 2033665"/>
                  <a:gd name="connsiteY5" fmla="*/ 512547 h 775124"/>
                  <a:gd name="connsiteX6" fmla="*/ 1771972 w 2033665"/>
                  <a:gd name="connsiteY6" fmla="*/ 0 h 77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3665" h="775124">
                    <a:moveTo>
                      <a:pt x="1771972" y="0"/>
                    </a:moveTo>
                    <a:lnTo>
                      <a:pt x="2033665" y="247683"/>
                    </a:lnTo>
                    <a:lnTo>
                      <a:pt x="2033665" y="522064"/>
                    </a:lnTo>
                    <a:cubicBezTo>
                      <a:pt x="2033665" y="661825"/>
                      <a:pt x="1920366" y="775124"/>
                      <a:pt x="1780605" y="775124"/>
                    </a:cubicBezTo>
                    <a:lnTo>
                      <a:pt x="277429" y="775124"/>
                    </a:lnTo>
                    <a:lnTo>
                      <a:pt x="0" y="512547"/>
                    </a:lnTo>
                    <a:lnTo>
                      <a:pt x="1771972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61E094C4-7AFF-1853-022A-5F49392405BB}"/>
                  </a:ext>
                </a:extLst>
              </p:cNvPr>
              <p:cNvSpPr/>
              <p:nvPr/>
            </p:nvSpPr>
            <p:spPr>
              <a:xfrm>
                <a:off x="7513179" y="1284388"/>
                <a:ext cx="2201916" cy="56896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b="1" cap="all" dirty="0">
                    <a:solidFill>
                      <a:schemeClr val="tx1"/>
                    </a:solidFill>
                  </a:rPr>
                  <a:t>FATIGUE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F3DB02E-6D10-A735-DA62-A68B76F6B3FD}"/>
                </a:ext>
              </a:extLst>
            </p:cNvPr>
            <p:cNvGrpSpPr/>
            <p:nvPr/>
          </p:nvGrpSpPr>
          <p:grpSpPr>
            <a:xfrm>
              <a:off x="7275436" y="2316480"/>
              <a:ext cx="2744077" cy="3647440"/>
              <a:chOff x="7275436" y="2316480"/>
              <a:chExt cx="2744077" cy="364744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B9845D7-63AF-5EF3-8B79-906ECD52BF86}"/>
                  </a:ext>
                </a:extLst>
              </p:cNvPr>
              <p:cNvSpPr/>
              <p:nvPr/>
            </p:nvSpPr>
            <p:spPr>
              <a:xfrm>
                <a:off x="7275436" y="2316480"/>
                <a:ext cx="2744077" cy="3647440"/>
              </a:xfrm>
              <a:prstGeom prst="roundRect">
                <a:avLst>
                  <a:gd name="adj" fmla="val 9619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F679F9B-CF62-7FA5-B751-D91244BE0596}"/>
                  </a:ext>
                </a:extLst>
              </p:cNvPr>
              <p:cNvSpPr/>
              <p:nvPr/>
            </p:nvSpPr>
            <p:spPr>
              <a:xfrm>
                <a:off x="7553203" y="2600160"/>
                <a:ext cx="2466309" cy="3363760"/>
              </a:xfrm>
              <a:custGeom>
                <a:avLst/>
                <a:gdLst>
                  <a:gd name="connsiteX0" fmla="*/ 1771792 w 2028554"/>
                  <a:gd name="connsiteY0" fmla="*/ 0 h 3363760"/>
                  <a:gd name="connsiteX1" fmla="*/ 2028554 w 2028554"/>
                  <a:gd name="connsiteY1" fmla="*/ 243016 h 3363760"/>
                  <a:gd name="connsiteX2" fmla="*/ 2028554 w 2028554"/>
                  <a:gd name="connsiteY2" fmla="*/ 3141915 h 3363760"/>
                  <a:gd name="connsiteX3" fmla="*/ 1806709 w 2028554"/>
                  <a:gd name="connsiteY3" fmla="*/ 3363760 h 3363760"/>
                  <a:gd name="connsiteX4" fmla="*/ 275498 w 2028554"/>
                  <a:gd name="connsiteY4" fmla="*/ 3363760 h 3363760"/>
                  <a:gd name="connsiteX5" fmla="*/ 0 w 2028554"/>
                  <a:gd name="connsiteY5" fmla="*/ 3103011 h 3363760"/>
                  <a:gd name="connsiteX6" fmla="*/ 22240 w 2028554"/>
                  <a:gd name="connsiteY6" fmla="*/ 3118006 h 3363760"/>
                  <a:gd name="connsiteX7" fmla="*/ 61920 w 2028554"/>
                  <a:gd name="connsiteY7" fmla="*/ 3126017 h 3363760"/>
                  <a:gd name="connsiteX8" fmla="*/ 431553 w 2028554"/>
                  <a:gd name="connsiteY8" fmla="*/ 3126017 h 3363760"/>
                  <a:gd name="connsiteX9" fmla="*/ 1790810 w 2028554"/>
                  <a:gd name="connsiteY9" fmla="*/ 289818 h 3363760"/>
                  <a:gd name="connsiteX10" fmla="*/ 1790810 w 2028554"/>
                  <a:gd name="connsiteY10" fmla="*/ 56006 h 3363760"/>
                  <a:gd name="connsiteX11" fmla="*/ 1782800 w 2028554"/>
                  <a:gd name="connsiteY11" fmla="*/ 16325 h 3363760"/>
                  <a:gd name="connsiteX0" fmla="*/ 1771792 w 2028554"/>
                  <a:gd name="connsiteY0" fmla="*/ 0 h 3363760"/>
                  <a:gd name="connsiteX1" fmla="*/ 2028554 w 2028554"/>
                  <a:gd name="connsiteY1" fmla="*/ 243016 h 3363760"/>
                  <a:gd name="connsiteX2" fmla="*/ 2028554 w 2028554"/>
                  <a:gd name="connsiteY2" fmla="*/ 3141915 h 3363760"/>
                  <a:gd name="connsiteX3" fmla="*/ 1806709 w 2028554"/>
                  <a:gd name="connsiteY3" fmla="*/ 3363760 h 3363760"/>
                  <a:gd name="connsiteX4" fmla="*/ 275498 w 2028554"/>
                  <a:gd name="connsiteY4" fmla="*/ 3363760 h 3363760"/>
                  <a:gd name="connsiteX5" fmla="*/ 0 w 2028554"/>
                  <a:gd name="connsiteY5" fmla="*/ 3103011 h 3363760"/>
                  <a:gd name="connsiteX6" fmla="*/ 22240 w 2028554"/>
                  <a:gd name="connsiteY6" fmla="*/ 3118006 h 3363760"/>
                  <a:gd name="connsiteX7" fmla="*/ 61920 w 2028554"/>
                  <a:gd name="connsiteY7" fmla="*/ 3126017 h 3363760"/>
                  <a:gd name="connsiteX8" fmla="*/ 431553 w 2028554"/>
                  <a:gd name="connsiteY8" fmla="*/ 3126017 h 3363760"/>
                  <a:gd name="connsiteX9" fmla="*/ 1790810 w 2028554"/>
                  <a:gd name="connsiteY9" fmla="*/ 56006 h 3363760"/>
                  <a:gd name="connsiteX10" fmla="*/ 1782800 w 2028554"/>
                  <a:gd name="connsiteY10" fmla="*/ 16325 h 3363760"/>
                  <a:gd name="connsiteX11" fmla="*/ 1771792 w 2028554"/>
                  <a:gd name="connsiteY11" fmla="*/ 0 h 3363760"/>
                  <a:gd name="connsiteX0" fmla="*/ 1771792 w 2028554"/>
                  <a:gd name="connsiteY0" fmla="*/ 0 h 3363760"/>
                  <a:gd name="connsiteX1" fmla="*/ 2028554 w 2028554"/>
                  <a:gd name="connsiteY1" fmla="*/ 243016 h 3363760"/>
                  <a:gd name="connsiteX2" fmla="*/ 2028554 w 2028554"/>
                  <a:gd name="connsiteY2" fmla="*/ 3141915 h 3363760"/>
                  <a:gd name="connsiteX3" fmla="*/ 1806709 w 2028554"/>
                  <a:gd name="connsiteY3" fmla="*/ 3363760 h 3363760"/>
                  <a:gd name="connsiteX4" fmla="*/ 275498 w 2028554"/>
                  <a:gd name="connsiteY4" fmla="*/ 3363760 h 3363760"/>
                  <a:gd name="connsiteX5" fmla="*/ 0 w 2028554"/>
                  <a:gd name="connsiteY5" fmla="*/ 3103011 h 3363760"/>
                  <a:gd name="connsiteX6" fmla="*/ 22240 w 2028554"/>
                  <a:gd name="connsiteY6" fmla="*/ 3118006 h 3363760"/>
                  <a:gd name="connsiteX7" fmla="*/ 61920 w 2028554"/>
                  <a:gd name="connsiteY7" fmla="*/ 3126017 h 3363760"/>
                  <a:gd name="connsiteX8" fmla="*/ 431553 w 2028554"/>
                  <a:gd name="connsiteY8" fmla="*/ 3126017 h 3363760"/>
                  <a:gd name="connsiteX9" fmla="*/ 1782800 w 2028554"/>
                  <a:gd name="connsiteY9" fmla="*/ 16325 h 3363760"/>
                  <a:gd name="connsiteX10" fmla="*/ 1771792 w 2028554"/>
                  <a:gd name="connsiteY10" fmla="*/ 0 h 3363760"/>
                  <a:gd name="connsiteX0" fmla="*/ 1771792 w 2028554"/>
                  <a:gd name="connsiteY0" fmla="*/ 0 h 3363760"/>
                  <a:gd name="connsiteX1" fmla="*/ 2028554 w 2028554"/>
                  <a:gd name="connsiteY1" fmla="*/ 243016 h 3363760"/>
                  <a:gd name="connsiteX2" fmla="*/ 2028554 w 2028554"/>
                  <a:gd name="connsiteY2" fmla="*/ 3141915 h 3363760"/>
                  <a:gd name="connsiteX3" fmla="*/ 1806709 w 2028554"/>
                  <a:gd name="connsiteY3" fmla="*/ 3363760 h 3363760"/>
                  <a:gd name="connsiteX4" fmla="*/ 275498 w 2028554"/>
                  <a:gd name="connsiteY4" fmla="*/ 3363760 h 3363760"/>
                  <a:gd name="connsiteX5" fmla="*/ 0 w 2028554"/>
                  <a:gd name="connsiteY5" fmla="*/ 3103011 h 3363760"/>
                  <a:gd name="connsiteX6" fmla="*/ 22240 w 2028554"/>
                  <a:gd name="connsiteY6" fmla="*/ 3118006 h 3363760"/>
                  <a:gd name="connsiteX7" fmla="*/ 61920 w 2028554"/>
                  <a:gd name="connsiteY7" fmla="*/ 3126017 h 3363760"/>
                  <a:gd name="connsiteX8" fmla="*/ 431553 w 2028554"/>
                  <a:gd name="connsiteY8" fmla="*/ 3126017 h 3363760"/>
                  <a:gd name="connsiteX9" fmla="*/ 1771792 w 2028554"/>
                  <a:gd name="connsiteY9" fmla="*/ 0 h 3363760"/>
                  <a:gd name="connsiteX0" fmla="*/ 1771792 w 2028554"/>
                  <a:gd name="connsiteY0" fmla="*/ 0 h 3363760"/>
                  <a:gd name="connsiteX1" fmla="*/ 2028554 w 2028554"/>
                  <a:gd name="connsiteY1" fmla="*/ 243016 h 3363760"/>
                  <a:gd name="connsiteX2" fmla="*/ 2028554 w 2028554"/>
                  <a:gd name="connsiteY2" fmla="*/ 3141915 h 3363760"/>
                  <a:gd name="connsiteX3" fmla="*/ 1806709 w 2028554"/>
                  <a:gd name="connsiteY3" fmla="*/ 3363760 h 3363760"/>
                  <a:gd name="connsiteX4" fmla="*/ 275498 w 2028554"/>
                  <a:gd name="connsiteY4" fmla="*/ 3363760 h 3363760"/>
                  <a:gd name="connsiteX5" fmla="*/ 0 w 2028554"/>
                  <a:gd name="connsiteY5" fmla="*/ 3103011 h 3363760"/>
                  <a:gd name="connsiteX6" fmla="*/ 22240 w 2028554"/>
                  <a:gd name="connsiteY6" fmla="*/ 3118006 h 3363760"/>
                  <a:gd name="connsiteX7" fmla="*/ 61920 w 2028554"/>
                  <a:gd name="connsiteY7" fmla="*/ 3126017 h 3363760"/>
                  <a:gd name="connsiteX8" fmla="*/ 1771792 w 2028554"/>
                  <a:gd name="connsiteY8" fmla="*/ 0 h 3363760"/>
                  <a:gd name="connsiteX0" fmla="*/ 1771792 w 2028554"/>
                  <a:gd name="connsiteY0" fmla="*/ 0 h 3363760"/>
                  <a:gd name="connsiteX1" fmla="*/ 2028554 w 2028554"/>
                  <a:gd name="connsiteY1" fmla="*/ 243016 h 3363760"/>
                  <a:gd name="connsiteX2" fmla="*/ 2028554 w 2028554"/>
                  <a:gd name="connsiteY2" fmla="*/ 3141915 h 3363760"/>
                  <a:gd name="connsiteX3" fmla="*/ 1806709 w 2028554"/>
                  <a:gd name="connsiteY3" fmla="*/ 3363760 h 3363760"/>
                  <a:gd name="connsiteX4" fmla="*/ 275498 w 2028554"/>
                  <a:gd name="connsiteY4" fmla="*/ 3363760 h 3363760"/>
                  <a:gd name="connsiteX5" fmla="*/ 0 w 2028554"/>
                  <a:gd name="connsiteY5" fmla="*/ 3103011 h 3363760"/>
                  <a:gd name="connsiteX6" fmla="*/ 22240 w 2028554"/>
                  <a:gd name="connsiteY6" fmla="*/ 3118006 h 3363760"/>
                  <a:gd name="connsiteX7" fmla="*/ 1771792 w 2028554"/>
                  <a:gd name="connsiteY7" fmla="*/ 0 h 3363760"/>
                  <a:gd name="connsiteX0" fmla="*/ 1771792 w 2028554"/>
                  <a:gd name="connsiteY0" fmla="*/ 0 h 3363760"/>
                  <a:gd name="connsiteX1" fmla="*/ 2028554 w 2028554"/>
                  <a:gd name="connsiteY1" fmla="*/ 243016 h 3363760"/>
                  <a:gd name="connsiteX2" fmla="*/ 2028554 w 2028554"/>
                  <a:gd name="connsiteY2" fmla="*/ 3141915 h 3363760"/>
                  <a:gd name="connsiteX3" fmla="*/ 1806709 w 2028554"/>
                  <a:gd name="connsiteY3" fmla="*/ 3363760 h 3363760"/>
                  <a:gd name="connsiteX4" fmla="*/ 275498 w 2028554"/>
                  <a:gd name="connsiteY4" fmla="*/ 3363760 h 3363760"/>
                  <a:gd name="connsiteX5" fmla="*/ 0 w 2028554"/>
                  <a:gd name="connsiteY5" fmla="*/ 3103011 h 3363760"/>
                  <a:gd name="connsiteX6" fmla="*/ 1771792 w 2028554"/>
                  <a:gd name="connsiteY6" fmla="*/ 0 h 336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554" h="3363760">
                    <a:moveTo>
                      <a:pt x="1771792" y="0"/>
                    </a:moveTo>
                    <a:lnTo>
                      <a:pt x="2028554" y="243016"/>
                    </a:lnTo>
                    <a:lnTo>
                      <a:pt x="2028554" y="3141915"/>
                    </a:lnTo>
                    <a:cubicBezTo>
                      <a:pt x="2028554" y="3264437"/>
                      <a:pt x="1929231" y="3363760"/>
                      <a:pt x="1806709" y="3363760"/>
                    </a:cubicBezTo>
                    <a:lnTo>
                      <a:pt x="275498" y="3363760"/>
                    </a:lnTo>
                    <a:lnTo>
                      <a:pt x="0" y="3103011"/>
                    </a:lnTo>
                    <a:lnTo>
                      <a:pt x="1771792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178FF92-48D4-1969-9AF6-B20A8BDD72F9}"/>
                  </a:ext>
                </a:extLst>
              </p:cNvPr>
              <p:cNvSpPr/>
              <p:nvPr/>
            </p:nvSpPr>
            <p:spPr>
              <a:xfrm>
                <a:off x="7513180" y="2554224"/>
                <a:ext cx="2306320" cy="3171952"/>
              </a:xfrm>
              <a:prstGeom prst="roundRect">
                <a:avLst>
                  <a:gd name="adj" fmla="val 5568"/>
                </a:avLst>
              </a:prstGeom>
              <a:solidFill>
                <a:schemeClr val="bg1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just">
                  <a:spcAft>
                    <a:spcPts val="900"/>
                  </a:spcAft>
                </a:pPr>
                <a:r>
                  <a:rPr lang="en-GB" sz="1500" b="1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Time on Task</a:t>
                </a:r>
              </a:p>
              <a:p>
                <a:pPr algn="just">
                  <a:spcAft>
                    <a:spcPts val="900"/>
                  </a:spcAft>
                </a:pPr>
                <a:r>
                  <a:rPr lang="en-GB" sz="1500" b="1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Cognitive Load</a:t>
                </a:r>
              </a:p>
              <a:p>
                <a:pPr algn="just">
                  <a:spcAft>
                    <a:spcPts val="900"/>
                  </a:spcAft>
                </a:pPr>
                <a:r>
                  <a:rPr lang="en-GB" sz="1500" b="1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Stress</a:t>
                </a:r>
              </a:p>
              <a:p>
                <a:pPr algn="just">
                  <a:spcAft>
                    <a:spcPts val="900"/>
                  </a:spcAft>
                </a:pPr>
                <a:r>
                  <a:rPr lang="en-GB" sz="1500" b="1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Physical Exertion</a:t>
                </a:r>
              </a:p>
              <a:p>
                <a:pPr algn="just">
                  <a:spcAft>
                    <a:spcPts val="900"/>
                  </a:spcAft>
                </a:pPr>
                <a:r>
                  <a:rPr lang="en-GB" sz="1500" b="1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Medical Conditions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88E7FC-78E2-46C4-C855-2447C2041D8C}"/>
              </a:ext>
            </a:extLst>
          </p:cNvPr>
          <p:cNvGrpSpPr/>
          <p:nvPr/>
        </p:nvGrpSpPr>
        <p:grpSpPr>
          <a:xfrm>
            <a:off x="1773386" y="1274638"/>
            <a:ext cx="3980801" cy="784860"/>
            <a:chOff x="7275435" y="1046480"/>
            <a:chExt cx="2744076" cy="104648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EE3BF5-8BE2-D5DA-4A1A-8B21415E82C3}"/>
                </a:ext>
              </a:extLst>
            </p:cNvPr>
            <p:cNvSpPr/>
            <p:nvPr/>
          </p:nvSpPr>
          <p:spPr>
            <a:xfrm>
              <a:off x="7275435" y="1046480"/>
              <a:ext cx="2744076" cy="1046480"/>
            </a:xfrm>
            <a:prstGeom prst="roundRect">
              <a:avLst>
                <a:gd name="adj" fmla="val 24182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329A4DC-FED8-7F6C-D7C0-49B4174E978B}"/>
                </a:ext>
              </a:extLst>
            </p:cNvPr>
            <p:cNvSpPr/>
            <p:nvPr/>
          </p:nvSpPr>
          <p:spPr>
            <a:xfrm>
              <a:off x="7548092" y="1317836"/>
              <a:ext cx="2471419" cy="775124"/>
            </a:xfrm>
            <a:custGeom>
              <a:avLst/>
              <a:gdLst>
                <a:gd name="connsiteX0" fmla="*/ 1771972 w 2033665"/>
                <a:gd name="connsiteY0" fmla="*/ 0 h 775124"/>
                <a:gd name="connsiteX1" fmla="*/ 2033665 w 2033665"/>
                <a:gd name="connsiteY1" fmla="*/ 247683 h 775124"/>
                <a:gd name="connsiteX2" fmla="*/ 2033665 w 2033665"/>
                <a:gd name="connsiteY2" fmla="*/ 522064 h 775124"/>
                <a:gd name="connsiteX3" fmla="*/ 1780605 w 2033665"/>
                <a:gd name="connsiteY3" fmla="*/ 775124 h 775124"/>
                <a:gd name="connsiteX4" fmla="*/ 277429 w 2033665"/>
                <a:gd name="connsiteY4" fmla="*/ 775124 h 775124"/>
                <a:gd name="connsiteX5" fmla="*/ 0 w 2033665"/>
                <a:gd name="connsiteY5" fmla="*/ 512547 h 775124"/>
                <a:gd name="connsiteX6" fmla="*/ 23006 w 2033665"/>
                <a:gd name="connsiteY6" fmla="*/ 528060 h 775124"/>
                <a:gd name="connsiteX7" fmla="*/ 59918 w 2033665"/>
                <a:gd name="connsiteY7" fmla="*/ 535512 h 775124"/>
                <a:gd name="connsiteX8" fmla="*/ 646370 w 2033665"/>
                <a:gd name="connsiteY8" fmla="*/ 535512 h 775124"/>
                <a:gd name="connsiteX9" fmla="*/ 1795921 w 2033665"/>
                <a:gd name="connsiteY9" fmla="*/ 236441 h 775124"/>
                <a:gd name="connsiteX10" fmla="*/ 1795921 w 2033665"/>
                <a:gd name="connsiteY10" fmla="*/ 61380 h 775124"/>
                <a:gd name="connsiteX11" fmla="*/ 1788469 w 2033665"/>
                <a:gd name="connsiteY11" fmla="*/ 24469 h 775124"/>
                <a:gd name="connsiteX0" fmla="*/ 1771972 w 2033665"/>
                <a:gd name="connsiteY0" fmla="*/ 0 h 775124"/>
                <a:gd name="connsiteX1" fmla="*/ 2033665 w 2033665"/>
                <a:gd name="connsiteY1" fmla="*/ 247683 h 775124"/>
                <a:gd name="connsiteX2" fmla="*/ 2033665 w 2033665"/>
                <a:gd name="connsiteY2" fmla="*/ 522064 h 775124"/>
                <a:gd name="connsiteX3" fmla="*/ 1780605 w 2033665"/>
                <a:gd name="connsiteY3" fmla="*/ 775124 h 775124"/>
                <a:gd name="connsiteX4" fmla="*/ 277429 w 2033665"/>
                <a:gd name="connsiteY4" fmla="*/ 775124 h 775124"/>
                <a:gd name="connsiteX5" fmla="*/ 0 w 2033665"/>
                <a:gd name="connsiteY5" fmla="*/ 512547 h 775124"/>
                <a:gd name="connsiteX6" fmla="*/ 23006 w 2033665"/>
                <a:gd name="connsiteY6" fmla="*/ 528060 h 775124"/>
                <a:gd name="connsiteX7" fmla="*/ 59918 w 2033665"/>
                <a:gd name="connsiteY7" fmla="*/ 535512 h 775124"/>
                <a:gd name="connsiteX8" fmla="*/ 1795921 w 2033665"/>
                <a:gd name="connsiteY8" fmla="*/ 236441 h 775124"/>
                <a:gd name="connsiteX9" fmla="*/ 1795921 w 2033665"/>
                <a:gd name="connsiteY9" fmla="*/ 61380 h 775124"/>
                <a:gd name="connsiteX10" fmla="*/ 1788469 w 2033665"/>
                <a:gd name="connsiteY10" fmla="*/ 24469 h 775124"/>
                <a:gd name="connsiteX11" fmla="*/ 1771972 w 2033665"/>
                <a:gd name="connsiteY11" fmla="*/ 0 h 775124"/>
                <a:gd name="connsiteX0" fmla="*/ 1771972 w 2033665"/>
                <a:gd name="connsiteY0" fmla="*/ 0 h 775124"/>
                <a:gd name="connsiteX1" fmla="*/ 2033665 w 2033665"/>
                <a:gd name="connsiteY1" fmla="*/ 247683 h 775124"/>
                <a:gd name="connsiteX2" fmla="*/ 2033665 w 2033665"/>
                <a:gd name="connsiteY2" fmla="*/ 522064 h 775124"/>
                <a:gd name="connsiteX3" fmla="*/ 1780605 w 2033665"/>
                <a:gd name="connsiteY3" fmla="*/ 775124 h 775124"/>
                <a:gd name="connsiteX4" fmla="*/ 277429 w 2033665"/>
                <a:gd name="connsiteY4" fmla="*/ 775124 h 775124"/>
                <a:gd name="connsiteX5" fmla="*/ 0 w 2033665"/>
                <a:gd name="connsiteY5" fmla="*/ 512547 h 775124"/>
                <a:gd name="connsiteX6" fmla="*/ 23006 w 2033665"/>
                <a:gd name="connsiteY6" fmla="*/ 528060 h 775124"/>
                <a:gd name="connsiteX7" fmla="*/ 1795921 w 2033665"/>
                <a:gd name="connsiteY7" fmla="*/ 236441 h 775124"/>
                <a:gd name="connsiteX8" fmla="*/ 1795921 w 2033665"/>
                <a:gd name="connsiteY8" fmla="*/ 61380 h 775124"/>
                <a:gd name="connsiteX9" fmla="*/ 1788469 w 2033665"/>
                <a:gd name="connsiteY9" fmla="*/ 24469 h 775124"/>
                <a:gd name="connsiteX10" fmla="*/ 1771972 w 2033665"/>
                <a:gd name="connsiteY10" fmla="*/ 0 h 775124"/>
                <a:gd name="connsiteX0" fmla="*/ 1771972 w 2033665"/>
                <a:gd name="connsiteY0" fmla="*/ 0 h 775124"/>
                <a:gd name="connsiteX1" fmla="*/ 2033665 w 2033665"/>
                <a:gd name="connsiteY1" fmla="*/ 247683 h 775124"/>
                <a:gd name="connsiteX2" fmla="*/ 2033665 w 2033665"/>
                <a:gd name="connsiteY2" fmla="*/ 522064 h 775124"/>
                <a:gd name="connsiteX3" fmla="*/ 1780605 w 2033665"/>
                <a:gd name="connsiteY3" fmla="*/ 775124 h 775124"/>
                <a:gd name="connsiteX4" fmla="*/ 277429 w 2033665"/>
                <a:gd name="connsiteY4" fmla="*/ 775124 h 775124"/>
                <a:gd name="connsiteX5" fmla="*/ 0 w 2033665"/>
                <a:gd name="connsiteY5" fmla="*/ 512547 h 775124"/>
                <a:gd name="connsiteX6" fmla="*/ 1795921 w 2033665"/>
                <a:gd name="connsiteY6" fmla="*/ 236441 h 775124"/>
                <a:gd name="connsiteX7" fmla="*/ 1795921 w 2033665"/>
                <a:gd name="connsiteY7" fmla="*/ 61380 h 775124"/>
                <a:gd name="connsiteX8" fmla="*/ 1788469 w 2033665"/>
                <a:gd name="connsiteY8" fmla="*/ 24469 h 775124"/>
                <a:gd name="connsiteX9" fmla="*/ 1771972 w 2033665"/>
                <a:gd name="connsiteY9" fmla="*/ 0 h 775124"/>
                <a:gd name="connsiteX0" fmla="*/ 1771972 w 2033665"/>
                <a:gd name="connsiteY0" fmla="*/ 0 h 775124"/>
                <a:gd name="connsiteX1" fmla="*/ 2033665 w 2033665"/>
                <a:gd name="connsiteY1" fmla="*/ 247683 h 775124"/>
                <a:gd name="connsiteX2" fmla="*/ 2033665 w 2033665"/>
                <a:gd name="connsiteY2" fmla="*/ 522064 h 775124"/>
                <a:gd name="connsiteX3" fmla="*/ 1780605 w 2033665"/>
                <a:gd name="connsiteY3" fmla="*/ 775124 h 775124"/>
                <a:gd name="connsiteX4" fmla="*/ 277429 w 2033665"/>
                <a:gd name="connsiteY4" fmla="*/ 775124 h 775124"/>
                <a:gd name="connsiteX5" fmla="*/ 0 w 2033665"/>
                <a:gd name="connsiteY5" fmla="*/ 512547 h 775124"/>
                <a:gd name="connsiteX6" fmla="*/ 1795921 w 2033665"/>
                <a:gd name="connsiteY6" fmla="*/ 236441 h 775124"/>
                <a:gd name="connsiteX7" fmla="*/ 1788469 w 2033665"/>
                <a:gd name="connsiteY7" fmla="*/ 24469 h 775124"/>
                <a:gd name="connsiteX8" fmla="*/ 1771972 w 2033665"/>
                <a:gd name="connsiteY8" fmla="*/ 0 h 775124"/>
                <a:gd name="connsiteX0" fmla="*/ 1771972 w 2033665"/>
                <a:gd name="connsiteY0" fmla="*/ 0 h 775124"/>
                <a:gd name="connsiteX1" fmla="*/ 2033665 w 2033665"/>
                <a:gd name="connsiteY1" fmla="*/ 247683 h 775124"/>
                <a:gd name="connsiteX2" fmla="*/ 2033665 w 2033665"/>
                <a:gd name="connsiteY2" fmla="*/ 522064 h 775124"/>
                <a:gd name="connsiteX3" fmla="*/ 1780605 w 2033665"/>
                <a:gd name="connsiteY3" fmla="*/ 775124 h 775124"/>
                <a:gd name="connsiteX4" fmla="*/ 277429 w 2033665"/>
                <a:gd name="connsiteY4" fmla="*/ 775124 h 775124"/>
                <a:gd name="connsiteX5" fmla="*/ 0 w 2033665"/>
                <a:gd name="connsiteY5" fmla="*/ 512547 h 775124"/>
                <a:gd name="connsiteX6" fmla="*/ 1795921 w 2033665"/>
                <a:gd name="connsiteY6" fmla="*/ 236441 h 775124"/>
                <a:gd name="connsiteX7" fmla="*/ 1771972 w 2033665"/>
                <a:gd name="connsiteY7" fmla="*/ 0 h 775124"/>
                <a:gd name="connsiteX0" fmla="*/ 1771972 w 2033665"/>
                <a:gd name="connsiteY0" fmla="*/ 0 h 775124"/>
                <a:gd name="connsiteX1" fmla="*/ 2033665 w 2033665"/>
                <a:gd name="connsiteY1" fmla="*/ 247683 h 775124"/>
                <a:gd name="connsiteX2" fmla="*/ 2033665 w 2033665"/>
                <a:gd name="connsiteY2" fmla="*/ 522064 h 775124"/>
                <a:gd name="connsiteX3" fmla="*/ 1780605 w 2033665"/>
                <a:gd name="connsiteY3" fmla="*/ 775124 h 775124"/>
                <a:gd name="connsiteX4" fmla="*/ 277429 w 2033665"/>
                <a:gd name="connsiteY4" fmla="*/ 775124 h 775124"/>
                <a:gd name="connsiteX5" fmla="*/ 0 w 2033665"/>
                <a:gd name="connsiteY5" fmla="*/ 512547 h 775124"/>
                <a:gd name="connsiteX6" fmla="*/ 1771972 w 2033665"/>
                <a:gd name="connsiteY6" fmla="*/ 0 h 775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3665" h="775124">
                  <a:moveTo>
                    <a:pt x="1771972" y="0"/>
                  </a:moveTo>
                  <a:lnTo>
                    <a:pt x="2033665" y="247683"/>
                  </a:lnTo>
                  <a:lnTo>
                    <a:pt x="2033665" y="522064"/>
                  </a:lnTo>
                  <a:cubicBezTo>
                    <a:pt x="2033665" y="661825"/>
                    <a:pt x="1920366" y="775124"/>
                    <a:pt x="1780605" y="775124"/>
                  </a:cubicBezTo>
                  <a:lnTo>
                    <a:pt x="277429" y="775124"/>
                  </a:lnTo>
                  <a:lnTo>
                    <a:pt x="0" y="512547"/>
                  </a:lnTo>
                  <a:lnTo>
                    <a:pt x="1771972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49D84273-8480-A8AE-FE84-1A4E6D1815F3}"/>
                </a:ext>
              </a:extLst>
            </p:cNvPr>
            <p:cNvSpPr/>
            <p:nvPr/>
          </p:nvSpPr>
          <p:spPr>
            <a:xfrm>
              <a:off x="7387100" y="1284388"/>
              <a:ext cx="2522612" cy="56896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cap="all" dirty="0">
                  <a:solidFill>
                    <a:schemeClr val="tx1"/>
                  </a:solidFill>
                </a:rPr>
                <a:t>DROWSINESS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8F1F48-2CD3-5C35-AF03-1CDD3F6B3B5B}"/>
              </a:ext>
            </a:extLst>
          </p:cNvPr>
          <p:cNvGrpSpPr/>
          <p:nvPr/>
        </p:nvGrpSpPr>
        <p:grpSpPr>
          <a:xfrm>
            <a:off x="1822572" y="2231035"/>
            <a:ext cx="3931616" cy="4200006"/>
            <a:chOff x="7275436" y="2316480"/>
            <a:chExt cx="2744077" cy="364744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643B6A2-7430-9339-6E82-CC1D7525C417}"/>
                </a:ext>
              </a:extLst>
            </p:cNvPr>
            <p:cNvSpPr/>
            <p:nvPr/>
          </p:nvSpPr>
          <p:spPr>
            <a:xfrm>
              <a:off x="7275436" y="2316480"/>
              <a:ext cx="2744077" cy="3647440"/>
            </a:xfrm>
            <a:prstGeom prst="roundRect">
              <a:avLst>
                <a:gd name="adj" fmla="val 961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FF55F2-25C7-030E-118A-9BEC40318FAE}"/>
                </a:ext>
              </a:extLst>
            </p:cNvPr>
            <p:cNvSpPr/>
            <p:nvPr/>
          </p:nvSpPr>
          <p:spPr>
            <a:xfrm>
              <a:off x="7553203" y="2600160"/>
              <a:ext cx="2466309" cy="3363760"/>
            </a:xfrm>
            <a:custGeom>
              <a:avLst/>
              <a:gdLst>
                <a:gd name="connsiteX0" fmla="*/ 1771792 w 2028554"/>
                <a:gd name="connsiteY0" fmla="*/ 0 h 3363760"/>
                <a:gd name="connsiteX1" fmla="*/ 2028554 w 2028554"/>
                <a:gd name="connsiteY1" fmla="*/ 243016 h 3363760"/>
                <a:gd name="connsiteX2" fmla="*/ 2028554 w 2028554"/>
                <a:gd name="connsiteY2" fmla="*/ 3141915 h 3363760"/>
                <a:gd name="connsiteX3" fmla="*/ 1806709 w 2028554"/>
                <a:gd name="connsiteY3" fmla="*/ 3363760 h 3363760"/>
                <a:gd name="connsiteX4" fmla="*/ 275498 w 2028554"/>
                <a:gd name="connsiteY4" fmla="*/ 3363760 h 3363760"/>
                <a:gd name="connsiteX5" fmla="*/ 0 w 2028554"/>
                <a:gd name="connsiteY5" fmla="*/ 3103011 h 3363760"/>
                <a:gd name="connsiteX6" fmla="*/ 22240 w 2028554"/>
                <a:gd name="connsiteY6" fmla="*/ 3118006 h 3363760"/>
                <a:gd name="connsiteX7" fmla="*/ 61920 w 2028554"/>
                <a:gd name="connsiteY7" fmla="*/ 3126017 h 3363760"/>
                <a:gd name="connsiteX8" fmla="*/ 431553 w 2028554"/>
                <a:gd name="connsiteY8" fmla="*/ 3126017 h 3363760"/>
                <a:gd name="connsiteX9" fmla="*/ 1790810 w 2028554"/>
                <a:gd name="connsiteY9" fmla="*/ 289818 h 3363760"/>
                <a:gd name="connsiteX10" fmla="*/ 1790810 w 2028554"/>
                <a:gd name="connsiteY10" fmla="*/ 56006 h 3363760"/>
                <a:gd name="connsiteX11" fmla="*/ 1782800 w 2028554"/>
                <a:gd name="connsiteY11" fmla="*/ 16325 h 3363760"/>
                <a:gd name="connsiteX0" fmla="*/ 1771792 w 2028554"/>
                <a:gd name="connsiteY0" fmla="*/ 0 h 3363760"/>
                <a:gd name="connsiteX1" fmla="*/ 2028554 w 2028554"/>
                <a:gd name="connsiteY1" fmla="*/ 243016 h 3363760"/>
                <a:gd name="connsiteX2" fmla="*/ 2028554 w 2028554"/>
                <a:gd name="connsiteY2" fmla="*/ 3141915 h 3363760"/>
                <a:gd name="connsiteX3" fmla="*/ 1806709 w 2028554"/>
                <a:gd name="connsiteY3" fmla="*/ 3363760 h 3363760"/>
                <a:gd name="connsiteX4" fmla="*/ 275498 w 2028554"/>
                <a:gd name="connsiteY4" fmla="*/ 3363760 h 3363760"/>
                <a:gd name="connsiteX5" fmla="*/ 0 w 2028554"/>
                <a:gd name="connsiteY5" fmla="*/ 3103011 h 3363760"/>
                <a:gd name="connsiteX6" fmla="*/ 22240 w 2028554"/>
                <a:gd name="connsiteY6" fmla="*/ 3118006 h 3363760"/>
                <a:gd name="connsiteX7" fmla="*/ 61920 w 2028554"/>
                <a:gd name="connsiteY7" fmla="*/ 3126017 h 3363760"/>
                <a:gd name="connsiteX8" fmla="*/ 431553 w 2028554"/>
                <a:gd name="connsiteY8" fmla="*/ 3126017 h 3363760"/>
                <a:gd name="connsiteX9" fmla="*/ 1790810 w 2028554"/>
                <a:gd name="connsiteY9" fmla="*/ 56006 h 3363760"/>
                <a:gd name="connsiteX10" fmla="*/ 1782800 w 2028554"/>
                <a:gd name="connsiteY10" fmla="*/ 16325 h 3363760"/>
                <a:gd name="connsiteX11" fmla="*/ 1771792 w 2028554"/>
                <a:gd name="connsiteY11" fmla="*/ 0 h 3363760"/>
                <a:gd name="connsiteX0" fmla="*/ 1771792 w 2028554"/>
                <a:gd name="connsiteY0" fmla="*/ 0 h 3363760"/>
                <a:gd name="connsiteX1" fmla="*/ 2028554 w 2028554"/>
                <a:gd name="connsiteY1" fmla="*/ 243016 h 3363760"/>
                <a:gd name="connsiteX2" fmla="*/ 2028554 w 2028554"/>
                <a:gd name="connsiteY2" fmla="*/ 3141915 h 3363760"/>
                <a:gd name="connsiteX3" fmla="*/ 1806709 w 2028554"/>
                <a:gd name="connsiteY3" fmla="*/ 3363760 h 3363760"/>
                <a:gd name="connsiteX4" fmla="*/ 275498 w 2028554"/>
                <a:gd name="connsiteY4" fmla="*/ 3363760 h 3363760"/>
                <a:gd name="connsiteX5" fmla="*/ 0 w 2028554"/>
                <a:gd name="connsiteY5" fmla="*/ 3103011 h 3363760"/>
                <a:gd name="connsiteX6" fmla="*/ 22240 w 2028554"/>
                <a:gd name="connsiteY6" fmla="*/ 3118006 h 3363760"/>
                <a:gd name="connsiteX7" fmla="*/ 61920 w 2028554"/>
                <a:gd name="connsiteY7" fmla="*/ 3126017 h 3363760"/>
                <a:gd name="connsiteX8" fmla="*/ 431553 w 2028554"/>
                <a:gd name="connsiteY8" fmla="*/ 3126017 h 3363760"/>
                <a:gd name="connsiteX9" fmla="*/ 1782800 w 2028554"/>
                <a:gd name="connsiteY9" fmla="*/ 16325 h 3363760"/>
                <a:gd name="connsiteX10" fmla="*/ 1771792 w 2028554"/>
                <a:gd name="connsiteY10" fmla="*/ 0 h 3363760"/>
                <a:gd name="connsiteX0" fmla="*/ 1771792 w 2028554"/>
                <a:gd name="connsiteY0" fmla="*/ 0 h 3363760"/>
                <a:gd name="connsiteX1" fmla="*/ 2028554 w 2028554"/>
                <a:gd name="connsiteY1" fmla="*/ 243016 h 3363760"/>
                <a:gd name="connsiteX2" fmla="*/ 2028554 w 2028554"/>
                <a:gd name="connsiteY2" fmla="*/ 3141915 h 3363760"/>
                <a:gd name="connsiteX3" fmla="*/ 1806709 w 2028554"/>
                <a:gd name="connsiteY3" fmla="*/ 3363760 h 3363760"/>
                <a:gd name="connsiteX4" fmla="*/ 275498 w 2028554"/>
                <a:gd name="connsiteY4" fmla="*/ 3363760 h 3363760"/>
                <a:gd name="connsiteX5" fmla="*/ 0 w 2028554"/>
                <a:gd name="connsiteY5" fmla="*/ 3103011 h 3363760"/>
                <a:gd name="connsiteX6" fmla="*/ 22240 w 2028554"/>
                <a:gd name="connsiteY6" fmla="*/ 3118006 h 3363760"/>
                <a:gd name="connsiteX7" fmla="*/ 61920 w 2028554"/>
                <a:gd name="connsiteY7" fmla="*/ 3126017 h 3363760"/>
                <a:gd name="connsiteX8" fmla="*/ 431553 w 2028554"/>
                <a:gd name="connsiteY8" fmla="*/ 3126017 h 3363760"/>
                <a:gd name="connsiteX9" fmla="*/ 1771792 w 2028554"/>
                <a:gd name="connsiteY9" fmla="*/ 0 h 3363760"/>
                <a:gd name="connsiteX0" fmla="*/ 1771792 w 2028554"/>
                <a:gd name="connsiteY0" fmla="*/ 0 h 3363760"/>
                <a:gd name="connsiteX1" fmla="*/ 2028554 w 2028554"/>
                <a:gd name="connsiteY1" fmla="*/ 243016 h 3363760"/>
                <a:gd name="connsiteX2" fmla="*/ 2028554 w 2028554"/>
                <a:gd name="connsiteY2" fmla="*/ 3141915 h 3363760"/>
                <a:gd name="connsiteX3" fmla="*/ 1806709 w 2028554"/>
                <a:gd name="connsiteY3" fmla="*/ 3363760 h 3363760"/>
                <a:gd name="connsiteX4" fmla="*/ 275498 w 2028554"/>
                <a:gd name="connsiteY4" fmla="*/ 3363760 h 3363760"/>
                <a:gd name="connsiteX5" fmla="*/ 0 w 2028554"/>
                <a:gd name="connsiteY5" fmla="*/ 3103011 h 3363760"/>
                <a:gd name="connsiteX6" fmla="*/ 22240 w 2028554"/>
                <a:gd name="connsiteY6" fmla="*/ 3118006 h 3363760"/>
                <a:gd name="connsiteX7" fmla="*/ 61920 w 2028554"/>
                <a:gd name="connsiteY7" fmla="*/ 3126017 h 3363760"/>
                <a:gd name="connsiteX8" fmla="*/ 1771792 w 2028554"/>
                <a:gd name="connsiteY8" fmla="*/ 0 h 3363760"/>
                <a:gd name="connsiteX0" fmla="*/ 1771792 w 2028554"/>
                <a:gd name="connsiteY0" fmla="*/ 0 h 3363760"/>
                <a:gd name="connsiteX1" fmla="*/ 2028554 w 2028554"/>
                <a:gd name="connsiteY1" fmla="*/ 243016 h 3363760"/>
                <a:gd name="connsiteX2" fmla="*/ 2028554 w 2028554"/>
                <a:gd name="connsiteY2" fmla="*/ 3141915 h 3363760"/>
                <a:gd name="connsiteX3" fmla="*/ 1806709 w 2028554"/>
                <a:gd name="connsiteY3" fmla="*/ 3363760 h 3363760"/>
                <a:gd name="connsiteX4" fmla="*/ 275498 w 2028554"/>
                <a:gd name="connsiteY4" fmla="*/ 3363760 h 3363760"/>
                <a:gd name="connsiteX5" fmla="*/ 0 w 2028554"/>
                <a:gd name="connsiteY5" fmla="*/ 3103011 h 3363760"/>
                <a:gd name="connsiteX6" fmla="*/ 22240 w 2028554"/>
                <a:gd name="connsiteY6" fmla="*/ 3118006 h 3363760"/>
                <a:gd name="connsiteX7" fmla="*/ 1771792 w 2028554"/>
                <a:gd name="connsiteY7" fmla="*/ 0 h 3363760"/>
                <a:gd name="connsiteX0" fmla="*/ 1771792 w 2028554"/>
                <a:gd name="connsiteY0" fmla="*/ 0 h 3363760"/>
                <a:gd name="connsiteX1" fmla="*/ 2028554 w 2028554"/>
                <a:gd name="connsiteY1" fmla="*/ 243016 h 3363760"/>
                <a:gd name="connsiteX2" fmla="*/ 2028554 w 2028554"/>
                <a:gd name="connsiteY2" fmla="*/ 3141915 h 3363760"/>
                <a:gd name="connsiteX3" fmla="*/ 1806709 w 2028554"/>
                <a:gd name="connsiteY3" fmla="*/ 3363760 h 3363760"/>
                <a:gd name="connsiteX4" fmla="*/ 275498 w 2028554"/>
                <a:gd name="connsiteY4" fmla="*/ 3363760 h 3363760"/>
                <a:gd name="connsiteX5" fmla="*/ 0 w 2028554"/>
                <a:gd name="connsiteY5" fmla="*/ 3103011 h 3363760"/>
                <a:gd name="connsiteX6" fmla="*/ 1771792 w 2028554"/>
                <a:gd name="connsiteY6" fmla="*/ 0 h 336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8554" h="3363760">
                  <a:moveTo>
                    <a:pt x="1771792" y="0"/>
                  </a:moveTo>
                  <a:lnTo>
                    <a:pt x="2028554" y="243016"/>
                  </a:lnTo>
                  <a:lnTo>
                    <a:pt x="2028554" y="3141915"/>
                  </a:lnTo>
                  <a:cubicBezTo>
                    <a:pt x="2028554" y="3264437"/>
                    <a:pt x="1929231" y="3363760"/>
                    <a:pt x="1806709" y="3363760"/>
                  </a:cubicBezTo>
                  <a:lnTo>
                    <a:pt x="275498" y="3363760"/>
                  </a:lnTo>
                  <a:lnTo>
                    <a:pt x="0" y="3103011"/>
                  </a:lnTo>
                  <a:lnTo>
                    <a:pt x="1771792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40BFABA-C896-B49D-5CB7-232E59A4C2AB}"/>
                </a:ext>
              </a:extLst>
            </p:cNvPr>
            <p:cNvSpPr/>
            <p:nvPr/>
          </p:nvSpPr>
          <p:spPr>
            <a:xfrm>
              <a:off x="7448262" y="2554224"/>
              <a:ext cx="2408538" cy="3171952"/>
            </a:xfrm>
            <a:prstGeom prst="roundRect">
              <a:avLst>
                <a:gd name="adj" fmla="val 5568"/>
              </a:avLst>
            </a:prstGeom>
            <a:solidFill>
              <a:schemeClr val="bg1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Aft>
                  <a:spcPts val="900"/>
                </a:spcAft>
              </a:pPr>
              <a:endParaRPr lang="en-GB" sz="1500" b="1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1F92220-DA98-A9B3-4F3E-2539F6FF9D77}"/>
              </a:ext>
            </a:extLst>
          </p:cNvPr>
          <p:cNvSpPr/>
          <p:nvPr/>
        </p:nvSpPr>
        <p:spPr>
          <a:xfrm>
            <a:off x="2256742" y="2436509"/>
            <a:ext cx="662361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</a:t>
            </a:r>
          </a:p>
          <a:p>
            <a:pPr algn="ctr"/>
            <a:r>
              <a:rPr lang="en-US" sz="48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</a:t>
            </a:r>
          </a:p>
          <a:p>
            <a:pPr algn="ctr"/>
            <a:r>
              <a:rPr lang="en-US" sz="48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</a:p>
          <a:p>
            <a:pPr algn="ctr"/>
            <a:r>
              <a:rPr lang="en-US" sz="48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4.</a:t>
            </a:r>
          </a:p>
          <a:p>
            <a:pPr algn="ctr"/>
            <a:r>
              <a:rPr lang="en-US" sz="48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5.</a:t>
            </a:r>
            <a:endParaRPr lang="en-GB" sz="4800" b="1" dirty="0">
              <a:ln w="6600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C1A1B-07B6-09DB-CEC5-06700CF50A7E}"/>
              </a:ext>
            </a:extLst>
          </p:cNvPr>
          <p:cNvSpPr txBox="1"/>
          <p:nvPr/>
        </p:nvSpPr>
        <p:spPr>
          <a:xfrm>
            <a:off x="2817503" y="2763165"/>
            <a:ext cx="518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Total sleep loss</a:t>
            </a:r>
          </a:p>
          <a:p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415025-267D-0F5F-DB05-22A52E4E8ED1}"/>
              </a:ext>
            </a:extLst>
          </p:cNvPr>
          <p:cNvSpPr txBox="1"/>
          <p:nvPr/>
        </p:nvSpPr>
        <p:spPr>
          <a:xfrm>
            <a:off x="2817504" y="4209048"/>
            <a:ext cx="2313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Time of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45FA0-305B-CFDE-629C-A723EDC5A2FB}"/>
              </a:ext>
            </a:extLst>
          </p:cNvPr>
          <p:cNvSpPr txBox="1"/>
          <p:nvPr/>
        </p:nvSpPr>
        <p:spPr>
          <a:xfrm>
            <a:off x="2828841" y="5637923"/>
            <a:ext cx="2939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Sleep disorders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026CB-0279-D71B-DBBA-494BAA808653}"/>
              </a:ext>
            </a:extLst>
          </p:cNvPr>
          <p:cNvSpPr txBox="1"/>
          <p:nvPr/>
        </p:nvSpPr>
        <p:spPr>
          <a:xfrm>
            <a:off x="2862202" y="4900878"/>
            <a:ext cx="205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Sleep inertia</a:t>
            </a:r>
          </a:p>
          <a:p>
            <a:endParaRPr lang="en-GB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C90BFC-C0E1-1D6C-9B96-18EFB96D2C41}"/>
              </a:ext>
            </a:extLst>
          </p:cNvPr>
          <p:cNvSpPr txBox="1"/>
          <p:nvPr/>
        </p:nvSpPr>
        <p:spPr>
          <a:xfrm>
            <a:off x="2809886" y="3508497"/>
            <a:ext cx="2524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Sleep debt</a:t>
            </a:r>
          </a:p>
          <a:p>
            <a:endParaRPr lang="en-GB" sz="2400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3834156-7C3F-F6A1-8951-73876FCCF1BA}"/>
              </a:ext>
            </a:extLst>
          </p:cNvPr>
          <p:cNvCxnSpPr/>
          <p:nvPr/>
        </p:nvCxnSpPr>
        <p:spPr>
          <a:xfrm>
            <a:off x="5754187" y="2231035"/>
            <a:ext cx="773892" cy="180473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2AFD046-0840-07CC-C693-16F0EC4CAE49}"/>
              </a:ext>
            </a:extLst>
          </p:cNvPr>
          <p:cNvCxnSpPr>
            <a:cxnSpLocks/>
          </p:cNvCxnSpPr>
          <p:nvPr/>
        </p:nvCxnSpPr>
        <p:spPr>
          <a:xfrm flipV="1">
            <a:off x="5815749" y="6099588"/>
            <a:ext cx="712330" cy="241216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17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17F6D4-3D0D-CD1F-D9AF-22D4A687A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5135" y="303731"/>
            <a:ext cx="7426865" cy="478155"/>
          </a:xfrm>
        </p:spPr>
        <p:txBody>
          <a:bodyPr/>
          <a:lstStyle/>
          <a:p>
            <a:r>
              <a:rPr lang="en-GB" dirty="0"/>
              <a:t>Sleep Deprivation: </a:t>
            </a:r>
            <a:r>
              <a:rPr lang="en-GB" u="sng" dirty="0"/>
              <a:t>Consequences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BCF4D-D79B-A318-C529-9F53DBDBB253}"/>
              </a:ext>
            </a:extLst>
          </p:cNvPr>
          <p:cNvSpPr/>
          <p:nvPr/>
        </p:nvSpPr>
        <p:spPr>
          <a:xfrm>
            <a:off x="344765" y="261358"/>
            <a:ext cx="4261666" cy="3263815"/>
          </a:xfrm>
          <a:prstGeom prst="rect">
            <a:avLst/>
          </a:prstGeom>
          <a:effectLst>
            <a:softEdge rad="3175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DAE03-3D44-6703-8D82-F9ED8A9D2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97" y="781886"/>
            <a:ext cx="4261666" cy="279024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90CC1C-E3CA-F60F-2056-ECF6FB9703FF}"/>
              </a:ext>
            </a:extLst>
          </p:cNvPr>
          <p:cNvSpPr txBox="1"/>
          <p:nvPr/>
        </p:nvSpPr>
        <p:spPr>
          <a:xfrm>
            <a:off x="975155" y="205331"/>
            <a:ext cx="368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2581C4"/>
                </a:solidFill>
                <a:latin typeface="Arial Narrow" panose="020B0606020202030204" pitchFamily="34" charset="0"/>
              </a:rPr>
              <a:t>The sleep deprived brain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8A9EF5-0E57-38DD-E068-A742DE128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1369" y="2666381"/>
            <a:ext cx="2016125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20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Helvetica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Helvetica" charset="0"/>
                <a:cs typeface="Arial" charset="0"/>
              </a:defRPr>
            </a:lvl9pPr>
          </a:lstStyle>
          <a:p>
            <a:pPr algn="r">
              <a:spcBef>
                <a:spcPct val="50000"/>
              </a:spcBef>
              <a:spcAft>
                <a:spcPts val="400"/>
              </a:spcAft>
              <a:buClr>
                <a:schemeClr val="tx1"/>
              </a:buClr>
              <a:buNone/>
            </a:pPr>
            <a:r>
              <a:rPr lang="en-AU" altLang="en-US" sz="1600" dirty="0"/>
              <a:t>Frustration </a:t>
            </a:r>
          </a:p>
          <a:p>
            <a:pPr algn="r">
              <a:spcBef>
                <a:spcPct val="50000"/>
              </a:spcBef>
              <a:spcAft>
                <a:spcPts val="400"/>
              </a:spcAft>
              <a:buClr>
                <a:schemeClr val="tx1"/>
              </a:buClr>
              <a:buNone/>
            </a:pPr>
            <a:r>
              <a:rPr lang="en-AU" altLang="en-US" sz="1600" dirty="0"/>
              <a:t>Irritability</a:t>
            </a:r>
          </a:p>
          <a:p>
            <a:pPr algn="r">
              <a:spcBef>
                <a:spcPct val="50000"/>
              </a:spcBef>
              <a:spcAft>
                <a:spcPts val="400"/>
              </a:spcAft>
              <a:buClr>
                <a:schemeClr val="tx1"/>
              </a:buClr>
              <a:buNone/>
            </a:pPr>
            <a:r>
              <a:rPr lang="en-AU" altLang="en-US" sz="1600" dirty="0"/>
              <a:t>Emotionally Reactivity</a:t>
            </a:r>
          </a:p>
          <a:p>
            <a:pPr algn="r">
              <a:spcBef>
                <a:spcPct val="50000"/>
              </a:spcBef>
              <a:spcAft>
                <a:spcPts val="400"/>
              </a:spcAft>
              <a:buClr>
                <a:schemeClr val="tx1"/>
              </a:buClr>
              <a:buNone/>
            </a:pPr>
            <a:r>
              <a:rPr lang="en-AU" altLang="en-US" sz="1600" dirty="0"/>
              <a:t>Poor Social Interactions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FEB3A-3B2C-CBE2-EF9A-ED9350456AAA}"/>
              </a:ext>
            </a:extLst>
          </p:cNvPr>
          <p:cNvGrpSpPr/>
          <p:nvPr/>
        </p:nvGrpSpPr>
        <p:grpSpPr>
          <a:xfrm>
            <a:off x="4843945" y="1655096"/>
            <a:ext cx="2268537" cy="4095899"/>
            <a:chOff x="4824205" y="1569017"/>
            <a:chExt cx="2268537" cy="40958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16BB74-C332-F381-6A0E-0232CFE35C15}"/>
                </a:ext>
              </a:extLst>
            </p:cNvPr>
            <p:cNvSpPr txBox="1"/>
            <p:nvPr/>
          </p:nvSpPr>
          <p:spPr>
            <a:xfrm>
              <a:off x="4824205" y="1569017"/>
              <a:ext cx="2268537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AU" sz="2200" b="1" dirty="0">
                  <a:solidFill>
                    <a:srgbClr val="007838"/>
                  </a:solidFill>
                </a:rPr>
                <a:t>Alertness &amp; Attention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7A1299-18E2-DDE5-08A4-860D1BE9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412" y="2580302"/>
              <a:ext cx="2016125" cy="292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Aft>
                  <a:spcPts val="12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AU" altLang="en-US" sz="1600" dirty="0"/>
                <a:t>Likelihood Falling Asleep</a:t>
              </a:r>
            </a:p>
            <a:p>
              <a:pPr algn="r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AU" altLang="en-US" sz="1600" dirty="0"/>
                <a:t>Reduced Concentration</a:t>
              </a:r>
            </a:p>
            <a:p>
              <a:pPr algn="r"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AU" altLang="en-US" sz="1600" dirty="0"/>
                <a:t>Delayed Response Time</a:t>
              </a:r>
            </a:p>
            <a:p>
              <a:pPr algn="r"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AU" altLang="en-US" sz="1600" dirty="0"/>
                <a:t>Lapses in Attention</a:t>
              </a:r>
            </a:p>
            <a:p>
              <a:pPr algn="r"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AU" altLang="en-US" sz="1600" dirty="0"/>
                <a:t>Distractibility</a:t>
              </a:r>
            </a:p>
            <a:p>
              <a:pPr algn="r"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AU" altLang="en-US" sz="1600" dirty="0"/>
                <a:t>Task switching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A04622-7913-FA27-1904-7E4AFBBDF0CA}"/>
                </a:ext>
              </a:extLst>
            </p:cNvPr>
            <p:cNvCxnSpPr/>
            <p:nvPr/>
          </p:nvCxnSpPr>
          <p:spPr>
            <a:xfrm>
              <a:off x="4935444" y="2494488"/>
              <a:ext cx="2098109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DCFB147-9EC1-8F79-4CDB-6DD6068CD666}"/>
                </a:ext>
              </a:extLst>
            </p:cNvPr>
            <p:cNvCxnSpPr/>
            <p:nvPr/>
          </p:nvCxnSpPr>
          <p:spPr>
            <a:xfrm>
              <a:off x="7007189" y="2490836"/>
              <a:ext cx="0" cy="3174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B7940A-52AB-FBB8-0D08-164C98A60F61}"/>
              </a:ext>
            </a:extLst>
          </p:cNvPr>
          <p:cNvGrpSpPr/>
          <p:nvPr/>
        </p:nvGrpSpPr>
        <p:grpSpPr>
          <a:xfrm>
            <a:off x="6816080" y="1628800"/>
            <a:ext cx="2860949" cy="4207680"/>
            <a:chOff x="6796340" y="1542721"/>
            <a:chExt cx="2860949" cy="420768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818DEF-32F1-5CA7-609A-A0B1F53BE88D}"/>
                </a:ext>
              </a:extLst>
            </p:cNvPr>
            <p:cNvSpPr txBox="1"/>
            <p:nvPr/>
          </p:nvSpPr>
          <p:spPr>
            <a:xfrm>
              <a:off x="7390339" y="1542721"/>
              <a:ext cx="2266950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AU" sz="2200" b="1" dirty="0">
                  <a:solidFill>
                    <a:schemeClr val="accent6">
                      <a:lumMod val="75000"/>
                    </a:schemeClr>
                  </a:solidFill>
                </a:rPr>
                <a:t>Cognitive Function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4DD573-7AA6-BEA0-78AE-CB2F933139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6340" y="2516440"/>
              <a:ext cx="2735262" cy="293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Aft>
                  <a:spcPts val="1200"/>
                </a:spcAft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Helvetica" charset="0"/>
                  <a:cs typeface="Arial" charset="0"/>
                </a:defRPr>
              </a:lvl9pPr>
            </a:lstStyle>
            <a:p>
              <a:pPr algn="r">
                <a:spcBef>
                  <a:spcPct val="50000"/>
                </a:spcBef>
                <a:spcAft>
                  <a:spcPts val="400"/>
                </a:spcAft>
                <a:buClr>
                  <a:schemeClr val="tx1"/>
                </a:buClr>
                <a:buNone/>
              </a:pPr>
              <a:r>
                <a:rPr lang="en-AU" altLang="en-US" sz="1600" dirty="0"/>
                <a:t>Logical Reasoning</a:t>
              </a:r>
            </a:p>
            <a:p>
              <a:pPr algn="r">
                <a:spcBef>
                  <a:spcPct val="50000"/>
                </a:spcBef>
                <a:spcAft>
                  <a:spcPts val="400"/>
                </a:spcAft>
                <a:buClr>
                  <a:schemeClr val="tx1"/>
                </a:buClr>
                <a:buNone/>
              </a:pPr>
              <a:r>
                <a:rPr lang="en-AU" altLang="en-US" sz="1600" dirty="0"/>
                <a:t>Memory Problems</a:t>
              </a:r>
            </a:p>
            <a:p>
              <a:pPr algn="r">
                <a:spcBef>
                  <a:spcPct val="50000"/>
                </a:spcBef>
                <a:spcAft>
                  <a:spcPts val="400"/>
                </a:spcAft>
                <a:buClr>
                  <a:schemeClr val="tx1"/>
                </a:buClr>
                <a:buNone/>
              </a:pPr>
              <a:r>
                <a:rPr lang="en-AU" altLang="en-US" sz="1600" dirty="0"/>
                <a:t>Poor Decision Making</a:t>
              </a:r>
            </a:p>
            <a:p>
              <a:pPr algn="r">
                <a:spcBef>
                  <a:spcPct val="50000"/>
                </a:spcBef>
                <a:spcAft>
                  <a:spcPts val="400"/>
                </a:spcAft>
                <a:buClr>
                  <a:schemeClr val="tx1"/>
                </a:buClr>
                <a:buNone/>
              </a:pPr>
              <a:r>
                <a:rPr lang="en-AU" altLang="en-US" sz="1600" dirty="0"/>
                <a:t>Impulsivity and Lack of Inhibitory control</a:t>
              </a:r>
            </a:p>
            <a:p>
              <a:pPr algn="r">
                <a:spcBef>
                  <a:spcPct val="50000"/>
                </a:spcBef>
                <a:spcAft>
                  <a:spcPts val="400"/>
                </a:spcAft>
                <a:buClr>
                  <a:schemeClr val="tx1"/>
                </a:buClr>
                <a:buNone/>
              </a:pPr>
              <a:r>
                <a:rPr lang="en-AU" altLang="en-US" sz="1600" dirty="0"/>
                <a:t>Poor Communication</a:t>
              </a:r>
            </a:p>
            <a:p>
              <a:pPr algn="r">
                <a:spcBef>
                  <a:spcPct val="50000"/>
                </a:spcBef>
                <a:spcAft>
                  <a:spcPts val="400"/>
                </a:spcAft>
                <a:buClr>
                  <a:schemeClr val="tx1"/>
                </a:buClr>
                <a:buNone/>
              </a:pPr>
              <a:r>
                <a:rPr lang="en-AU" altLang="en-US" sz="1600" dirty="0"/>
                <a:t>Flexible thinking or goal directed behaviours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60A1B4-7BCF-2DF7-78D7-46E0C1E21E1A}"/>
                </a:ext>
              </a:extLst>
            </p:cNvPr>
            <p:cNvCxnSpPr/>
            <p:nvPr/>
          </p:nvCxnSpPr>
          <p:spPr>
            <a:xfrm>
              <a:off x="7474760" y="2482049"/>
              <a:ext cx="2098109" cy="0"/>
            </a:xfrm>
            <a:prstGeom prst="line">
              <a:avLst/>
            </a:prstGeom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87A4B2E-5E3A-05B5-A8BE-CC2E947A86CB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06" y="2450675"/>
              <a:ext cx="0" cy="3299726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3A8DEF1-B78F-2745-E62E-0AE7D868BFDE}"/>
              </a:ext>
            </a:extLst>
          </p:cNvPr>
          <p:cNvGrpSpPr/>
          <p:nvPr/>
        </p:nvGrpSpPr>
        <p:grpSpPr>
          <a:xfrm>
            <a:off x="9662515" y="1599772"/>
            <a:ext cx="2268538" cy="4363579"/>
            <a:chOff x="9642775" y="1513693"/>
            <a:chExt cx="2268538" cy="43635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842125-9581-DE34-0CF2-F9230146DE82}"/>
                </a:ext>
              </a:extLst>
            </p:cNvPr>
            <p:cNvSpPr txBox="1"/>
            <p:nvPr/>
          </p:nvSpPr>
          <p:spPr>
            <a:xfrm>
              <a:off x="9642775" y="1513693"/>
              <a:ext cx="2268538" cy="7694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 eaLnBrk="1" hangingPunct="1">
                <a:spcBef>
                  <a:spcPct val="50000"/>
                </a:spcBef>
                <a:defRPr/>
              </a:pPr>
              <a:r>
                <a:rPr lang="en-AU" sz="2200" b="1" dirty="0">
                  <a:solidFill>
                    <a:schemeClr val="accent2">
                      <a:lumMod val="75000"/>
                    </a:schemeClr>
                  </a:solidFill>
                </a:rPr>
                <a:t>Emotional Regulation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0D8D41D-61E1-2022-BF51-9341F76F3C69}"/>
                </a:ext>
              </a:extLst>
            </p:cNvPr>
            <p:cNvCxnSpPr/>
            <p:nvPr/>
          </p:nvCxnSpPr>
          <p:spPr>
            <a:xfrm>
              <a:off x="9792471" y="2514992"/>
              <a:ext cx="2098109" cy="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FFF52EB-6A91-3974-C2F1-7B3C3710775F}"/>
                </a:ext>
              </a:extLst>
            </p:cNvPr>
            <p:cNvCxnSpPr>
              <a:cxnSpLocks/>
            </p:cNvCxnSpPr>
            <p:nvPr/>
          </p:nvCxnSpPr>
          <p:spPr>
            <a:xfrm>
              <a:off x="11886688" y="2500477"/>
              <a:ext cx="0" cy="337679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6" name="Graphic 25" descr="Brain in head">
            <a:extLst>
              <a:ext uri="{FF2B5EF4-FFF2-40B4-BE49-F238E27FC236}">
                <a16:creationId xmlns:a16="http://schemas.microsoft.com/office/drawing/2014/main" id="{D50234BA-81C5-F5D5-DC42-1793F0689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5976" y="3617723"/>
            <a:ext cx="1750863" cy="175086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DDD2E-163A-464B-3E85-52368CBC9E27}"/>
              </a:ext>
            </a:extLst>
          </p:cNvPr>
          <p:cNvCxnSpPr/>
          <p:nvPr/>
        </p:nvCxnSpPr>
        <p:spPr>
          <a:xfrm>
            <a:off x="344765" y="3525173"/>
            <a:ext cx="1495873" cy="16509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482BE35-106D-28A1-4C03-95B9D1308A2E}"/>
              </a:ext>
            </a:extLst>
          </p:cNvPr>
          <p:cNvCxnSpPr>
            <a:cxnSpLocks/>
          </p:cNvCxnSpPr>
          <p:nvPr/>
        </p:nvCxnSpPr>
        <p:spPr>
          <a:xfrm flipH="1">
            <a:off x="3159713" y="3514393"/>
            <a:ext cx="1420824" cy="16617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 descr="Right Brain outline">
            <a:extLst>
              <a:ext uri="{FF2B5EF4-FFF2-40B4-BE49-F238E27FC236}">
                <a16:creationId xmlns:a16="http://schemas.microsoft.com/office/drawing/2014/main" id="{1029E505-3366-16B6-93F6-0A6A39315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0423" y="1956644"/>
            <a:ext cx="648000" cy="648000"/>
          </a:xfrm>
          <a:prstGeom prst="rect">
            <a:avLst/>
          </a:prstGeom>
        </p:spPr>
      </p:pic>
      <p:pic>
        <p:nvPicPr>
          <p:cNvPr id="40" name="Graphic 39" descr="Left Brain outline">
            <a:extLst>
              <a:ext uri="{FF2B5EF4-FFF2-40B4-BE49-F238E27FC236}">
                <a16:creationId xmlns:a16="http://schemas.microsoft.com/office/drawing/2014/main" id="{38F252CC-E428-90ED-DDC8-DCF49B7505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57147" y="1920128"/>
            <a:ext cx="648000" cy="64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F7EEE2A4-296D-DF03-78B3-6E8785E5FBC2}"/>
              </a:ext>
            </a:extLst>
          </p:cNvPr>
          <p:cNvGrpSpPr/>
          <p:nvPr/>
        </p:nvGrpSpPr>
        <p:grpSpPr>
          <a:xfrm>
            <a:off x="4953546" y="1960594"/>
            <a:ext cx="648000" cy="648000"/>
            <a:chOff x="4867963" y="1975475"/>
            <a:chExt cx="648000" cy="648000"/>
          </a:xfrm>
        </p:grpSpPr>
        <p:pic>
          <p:nvPicPr>
            <p:cNvPr id="41" name="Graphic 40" descr="Right Brain outline">
              <a:extLst>
                <a:ext uri="{FF2B5EF4-FFF2-40B4-BE49-F238E27FC236}">
                  <a16:creationId xmlns:a16="http://schemas.microsoft.com/office/drawing/2014/main" id="{4C052EEA-0644-9650-062E-A7E5671DA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67963" y="1975475"/>
              <a:ext cx="648000" cy="648000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6C0AF61-3D12-0224-743F-FCBD2062581B}"/>
                </a:ext>
              </a:extLst>
            </p:cNvPr>
            <p:cNvSpPr/>
            <p:nvPr/>
          </p:nvSpPr>
          <p:spPr>
            <a:xfrm>
              <a:off x="5221847" y="2216946"/>
              <a:ext cx="150254" cy="1452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5360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18097A8-7940-867F-6184-6401E26DE7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886A4A-E6C2-4C8B-BF98-D054222C1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29" y="529837"/>
            <a:ext cx="11809312" cy="490066"/>
          </a:xfrm>
        </p:spPr>
        <p:txBody>
          <a:bodyPr/>
          <a:lstStyle/>
          <a:p>
            <a:pPr algn="l"/>
            <a:r>
              <a:rPr lang="en-AU" sz="4000" dirty="0">
                <a:solidFill>
                  <a:schemeClr val="bg1"/>
                </a:solidFill>
              </a:rPr>
              <a:t>Drowsy Driving: 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sz="3300" dirty="0">
                <a:solidFill>
                  <a:schemeClr val="bg1"/>
                </a:solidFill>
              </a:rPr>
              <a:t>How it unfolds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DABC00-F361-40CB-A4E2-5627B01AF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68870" t="30303" r="23826" b="50000"/>
          <a:stretch/>
        </p:blipFill>
        <p:spPr>
          <a:xfrm>
            <a:off x="9797453" y="4536531"/>
            <a:ext cx="914400" cy="990600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D81175-7824-4624-B6AD-B4DA8551F94D}"/>
              </a:ext>
            </a:extLst>
          </p:cNvPr>
          <p:cNvCxnSpPr/>
          <p:nvPr/>
        </p:nvCxnSpPr>
        <p:spPr>
          <a:xfrm>
            <a:off x="1290847" y="2466483"/>
            <a:ext cx="10071100" cy="0"/>
          </a:xfrm>
          <a:prstGeom prst="line">
            <a:avLst/>
          </a:prstGeom>
          <a:ln w="57150">
            <a:solidFill>
              <a:srgbClr val="DF0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5B16B3-F63E-473D-A3AF-BAB43DDEFA3B}"/>
              </a:ext>
            </a:extLst>
          </p:cNvPr>
          <p:cNvCxnSpPr/>
          <p:nvPr/>
        </p:nvCxnSpPr>
        <p:spPr>
          <a:xfrm>
            <a:off x="1290847" y="4130183"/>
            <a:ext cx="10071100" cy="0"/>
          </a:xfrm>
          <a:prstGeom prst="line">
            <a:avLst/>
          </a:prstGeom>
          <a:ln w="57150">
            <a:solidFill>
              <a:srgbClr val="DF0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110B8EA-644F-496A-9FB3-74C27D56745C}"/>
              </a:ext>
            </a:extLst>
          </p:cNvPr>
          <p:cNvCxnSpPr>
            <a:cxnSpLocks/>
          </p:cNvCxnSpPr>
          <p:nvPr/>
        </p:nvCxnSpPr>
        <p:spPr>
          <a:xfrm>
            <a:off x="1074947" y="5870083"/>
            <a:ext cx="10274300" cy="0"/>
          </a:xfrm>
          <a:prstGeom prst="line">
            <a:avLst/>
          </a:prstGeom>
          <a:ln w="57150">
            <a:solidFill>
              <a:srgbClr val="DF0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F8EC35-3299-62D5-B029-BDE439F8DAEF}"/>
              </a:ext>
            </a:extLst>
          </p:cNvPr>
          <p:cNvGrpSpPr/>
          <p:nvPr/>
        </p:nvGrpSpPr>
        <p:grpSpPr>
          <a:xfrm>
            <a:off x="3511765" y="1377459"/>
            <a:ext cx="1165222" cy="1430009"/>
            <a:chOff x="3613353" y="1659082"/>
            <a:chExt cx="1165222" cy="143000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F205F7-8EBE-4AA6-8AD2-11ABDCB78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12617" t="71212" r="80079" b="10606"/>
            <a:stretch/>
          </p:blipFill>
          <p:spPr>
            <a:xfrm>
              <a:off x="3780037" y="1659082"/>
              <a:ext cx="914400" cy="9144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C2F1FF-4163-428F-AE3E-0ADDB8A7F8B8}"/>
                </a:ext>
              </a:extLst>
            </p:cNvPr>
            <p:cNvSpPr txBox="1"/>
            <p:nvPr/>
          </p:nvSpPr>
          <p:spPr>
            <a:xfrm>
              <a:off x="3613353" y="2565871"/>
              <a:ext cx="1165222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Boredom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42F1AA-4B56-5135-E679-E1BC44C2863E}"/>
              </a:ext>
            </a:extLst>
          </p:cNvPr>
          <p:cNvGrpSpPr/>
          <p:nvPr/>
        </p:nvGrpSpPr>
        <p:grpSpPr>
          <a:xfrm>
            <a:off x="5431047" y="1259495"/>
            <a:ext cx="1473200" cy="1649346"/>
            <a:chOff x="5532635" y="1541118"/>
            <a:chExt cx="1473200" cy="164934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5807678-CF4A-4BA3-B255-2F5AC36EB8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20784" t="28788" r="71912" b="48485"/>
            <a:stretch/>
          </p:blipFill>
          <p:spPr>
            <a:xfrm>
              <a:off x="5907285" y="1541118"/>
              <a:ext cx="745327" cy="931659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A3AD1C5-8AA6-4B75-AC90-884D1289C5DA}"/>
                </a:ext>
              </a:extLst>
            </p:cNvPr>
            <p:cNvSpPr txBox="1"/>
            <p:nvPr/>
          </p:nvSpPr>
          <p:spPr>
            <a:xfrm>
              <a:off x="5532635" y="2451800"/>
              <a:ext cx="1473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Stiffness, aches, cramps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AB8696-4A54-B053-04AE-86F3545725F8}"/>
              </a:ext>
            </a:extLst>
          </p:cNvPr>
          <p:cNvGrpSpPr/>
          <p:nvPr/>
        </p:nvGrpSpPr>
        <p:grpSpPr>
          <a:xfrm>
            <a:off x="7693237" y="1259495"/>
            <a:ext cx="1473200" cy="1649346"/>
            <a:chOff x="7794825" y="1541118"/>
            <a:chExt cx="1473200" cy="164934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AB2EFC-92A7-4EFD-A232-568A1A4EC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59131" t="69696" r="32956" b="12122"/>
            <a:stretch/>
          </p:blipFill>
          <p:spPr>
            <a:xfrm>
              <a:off x="8036125" y="1541118"/>
              <a:ext cx="990600" cy="9144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18CEF7E-61DD-4D96-B0D3-F48069584477}"/>
                </a:ext>
              </a:extLst>
            </p:cNvPr>
            <p:cNvSpPr txBox="1"/>
            <p:nvPr/>
          </p:nvSpPr>
          <p:spPr>
            <a:xfrm>
              <a:off x="7794825" y="2451800"/>
              <a:ext cx="1473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Feeling restless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D732F1-4198-CAB4-6B08-B84E2ACC0FBC}"/>
              </a:ext>
            </a:extLst>
          </p:cNvPr>
          <p:cNvGrpSpPr/>
          <p:nvPr/>
        </p:nvGrpSpPr>
        <p:grpSpPr>
          <a:xfrm>
            <a:off x="9707288" y="1183823"/>
            <a:ext cx="1473200" cy="1582665"/>
            <a:chOff x="9887148" y="1596211"/>
            <a:chExt cx="1473200" cy="15826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781D3D1-5980-481F-8184-B90FB6545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44522" t="3030" r="47565" b="81818"/>
            <a:stretch/>
          </p:blipFill>
          <p:spPr>
            <a:xfrm>
              <a:off x="10128448" y="1596211"/>
              <a:ext cx="990600" cy="762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340DD6-3A8B-497E-AB9C-C12EA3AE0F5E}"/>
                </a:ext>
              </a:extLst>
            </p:cNvPr>
            <p:cNvSpPr txBox="1"/>
            <p:nvPr/>
          </p:nvSpPr>
          <p:spPr>
            <a:xfrm>
              <a:off x="9887148" y="2440212"/>
              <a:ext cx="1473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Speed inconsistent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F903EB-1506-1BAD-1EBC-F40FF554A031}"/>
              </a:ext>
            </a:extLst>
          </p:cNvPr>
          <p:cNvGrpSpPr/>
          <p:nvPr/>
        </p:nvGrpSpPr>
        <p:grpSpPr>
          <a:xfrm>
            <a:off x="6808767" y="3147377"/>
            <a:ext cx="1255713" cy="1324969"/>
            <a:chOff x="2529878" y="3359232"/>
            <a:chExt cx="1255713" cy="132496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5419DD-5348-4E7B-BB61-813B0DA04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61565" t="6061" r="30522" b="81818"/>
            <a:stretch/>
          </p:blipFill>
          <p:spPr>
            <a:xfrm>
              <a:off x="2715627" y="3359232"/>
              <a:ext cx="990600" cy="6096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D2EE9D-2927-4B40-A598-A8572690FDDC}"/>
                </a:ext>
              </a:extLst>
            </p:cNvPr>
            <p:cNvSpPr txBox="1"/>
            <p:nvPr/>
          </p:nvSpPr>
          <p:spPr>
            <a:xfrm>
              <a:off x="2529878" y="4160981"/>
              <a:ext cx="125571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Sore, tired eyes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4D40ADE-4585-1BC2-44A3-06E1909D323E}"/>
              </a:ext>
            </a:extLst>
          </p:cNvPr>
          <p:cNvGrpSpPr/>
          <p:nvPr/>
        </p:nvGrpSpPr>
        <p:grpSpPr>
          <a:xfrm>
            <a:off x="4586459" y="2940710"/>
            <a:ext cx="1165222" cy="1676045"/>
            <a:chOff x="4742063" y="3226855"/>
            <a:chExt cx="1165222" cy="167604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326F422-A9C5-4FB0-AE44-A3849242A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27479" t="69697" r="63999" b="12121"/>
            <a:stretch/>
          </p:blipFill>
          <p:spPr>
            <a:xfrm>
              <a:off x="4837715" y="3226855"/>
              <a:ext cx="1066800" cy="91440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68A3C0-F263-4250-86AA-971612310181}"/>
                </a:ext>
              </a:extLst>
            </p:cNvPr>
            <p:cNvSpPr txBox="1"/>
            <p:nvPr/>
          </p:nvSpPr>
          <p:spPr>
            <a:xfrm>
              <a:off x="4742063" y="4164236"/>
              <a:ext cx="1165222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Daydream, distraction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E0375B4-2204-0494-7911-8E7C47D10ED0}"/>
              </a:ext>
            </a:extLst>
          </p:cNvPr>
          <p:cNvGrpSpPr/>
          <p:nvPr/>
        </p:nvGrpSpPr>
        <p:grpSpPr>
          <a:xfrm>
            <a:off x="2052639" y="3147377"/>
            <a:ext cx="1563682" cy="1466747"/>
            <a:chOff x="7036003" y="3396400"/>
            <a:chExt cx="1563682" cy="14667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B9936C-C8E4-46CB-8648-78230F18C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73131" t="74243" r="17029" b="12121"/>
            <a:stretch/>
          </p:blipFill>
          <p:spPr>
            <a:xfrm>
              <a:off x="7367785" y="3396400"/>
              <a:ext cx="1231900" cy="6858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CDF513-9C23-4D47-98A7-552D5DBD0558}"/>
                </a:ext>
              </a:extLst>
            </p:cNvPr>
            <p:cNvSpPr txBox="1"/>
            <p:nvPr/>
          </p:nvSpPr>
          <p:spPr>
            <a:xfrm>
              <a:off x="7036003" y="4124483"/>
              <a:ext cx="1473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Blinking more than normal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81575AC-A396-CC3D-1F0E-82E5D083B881}"/>
              </a:ext>
            </a:extLst>
          </p:cNvPr>
          <p:cNvGrpSpPr/>
          <p:nvPr/>
        </p:nvGrpSpPr>
        <p:grpSpPr>
          <a:xfrm>
            <a:off x="5800154" y="4625185"/>
            <a:ext cx="1293811" cy="1707068"/>
            <a:chOff x="5901742" y="4906808"/>
            <a:chExt cx="1293811" cy="17070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FE951B-6107-4695-94E6-94A109B26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43913" t="69697" r="50000" b="12121"/>
            <a:stretch/>
          </p:blipFill>
          <p:spPr>
            <a:xfrm>
              <a:off x="6167647" y="4906808"/>
              <a:ext cx="762000" cy="9144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E344724-AA31-4BCB-A3CC-AD6B8EA9C7E8}"/>
                </a:ext>
              </a:extLst>
            </p:cNvPr>
            <p:cNvSpPr txBox="1"/>
            <p:nvPr/>
          </p:nvSpPr>
          <p:spPr>
            <a:xfrm>
              <a:off x="5901742" y="5875212"/>
              <a:ext cx="1293811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Making errors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59C518C-D200-7180-B1DD-B260EE7929EF}"/>
              </a:ext>
            </a:extLst>
          </p:cNvPr>
          <p:cNvGrpSpPr/>
          <p:nvPr/>
        </p:nvGrpSpPr>
        <p:grpSpPr>
          <a:xfrm>
            <a:off x="1375168" y="4650882"/>
            <a:ext cx="1381129" cy="1653064"/>
            <a:chOff x="1476756" y="4932505"/>
            <a:chExt cx="1381129" cy="165306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4B1E13E-803E-4DEA-872F-3F5986EBF9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27479" r="63999" b="81818"/>
            <a:stretch/>
          </p:blipFill>
          <p:spPr>
            <a:xfrm>
              <a:off x="1519435" y="4932505"/>
              <a:ext cx="1066800" cy="91440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E5BFB8-AA12-4DDC-9A0E-A3853566A804}"/>
                </a:ext>
              </a:extLst>
            </p:cNvPr>
            <p:cNvSpPr txBox="1"/>
            <p:nvPr/>
          </p:nvSpPr>
          <p:spPr>
            <a:xfrm>
              <a:off x="1476756" y="5846905"/>
              <a:ext cx="138112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Feeling drowsy or tired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287C760-687A-67F3-00F0-E0EA60CA6328}"/>
              </a:ext>
            </a:extLst>
          </p:cNvPr>
          <p:cNvGrpSpPr/>
          <p:nvPr/>
        </p:nvGrpSpPr>
        <p:grpSpPr>
          <a:xfrm>
            <a:off x="9290260" y="2701043"/>
            <a:ext cx="1473200" cy="1881664"/>
            <a:chOff x="9391848" y="2982666"/>
            <a:chExt cx="1473200" cy="18816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96EB041-9F15-4322-80C6-24ABF6818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39044" t="28788" r="56086" b="48485"/>
            <a:stretch/>
          </p:blipFill>
          <p:spPr>
            <a:xfrm>
              <a:off x="9783961" y="2982666"/>
              <a:ext cx="609600" cy="114300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21549D2-A0E1-4932-8DD3-3B841A895BFE}"/>
                </a:ext>
              </a:extLst>
            </p:cNvPr>
            <p:cNvSpPr txBox="1"/>
            <p:nvPr/>
          </p:nvSpPr>
          <p:spPr>
            <a:xfrm>
              <a:off x="9391848" y="4125666"/>
              <a:ext cx="1473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Resting eyes at a stop light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345ADC8-98F4-23C4-4119-D6301DF79BD6}"/>
              </a:ext>
            </a:extLst>
          </p:cNvPr>
          <p:cNvGrpSpPr/>
          <p:nvPr/>
        </p:nvGrpSpPr>
        <p:grpSpPr>
          <a:xfrm>
            <a:off x="3424449" y="4614531"/>
            <a:ext cx="1473200" cy="1605111"/>
            <a:chOff x="3526037" y="4896154"/>
            <a:chExt cx="1473200" cy="160511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0DD5C9F-87E0-454B-9409-87BD6A83C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53653" t="33081" r="38434" b="48485"/>
            <a:stretch/>
          </p:blipFill>
          <p:spPr>
            <a:xfrm>
              <a:off x="3706227" y="4896154"/>
              <a:ext cx="990600" cy="92710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4974D39-487F-4138-8652-202894C3281E}"/>
                </a:ext>
              </a:extLst>
            </p:cNvPr>
            <p:cNvSpPr txBox="1"/>
            <p:nvPr/>
          </p:nvSpPr>
          <p:spPr>
            <a:xfrm>
              <a:off x="3526037" y="5978045"/>
              <a:ext cx="14732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Mood changes</a:t>
              </a:r>
            </a:p>
            <a:p>
              <a:pPr algn="ctr"/>
              <a:endParaRPr lang="en-AU" sz="1400" b="1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C1781F0-34F7-A3F3-B30A-5D2EFCD7D01E}"/>
              </a:ext>
            </a:extLst>
          </p:cNvPr>
          <p:cNvGrpSpPr/>
          <p:nvPr/>
        </p:nvGrpSpPr>
        <p:grpSpPr>
          <a:xfrm>
            <a:off x="7671015" y="4613421"/>
            <a:ext cx="1473200" cy="1880271"/>
            <a:chOff x="7772603" y="4895044"/>
            <a:chExt cx="1473200" cy="188027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481D58D-607C-45DD-86A4-8850EBAE2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76783" r="15913" b="83333"/>
            <a:stretch/>
          </p:blipFill>
          <p:spPr>
            <a:xfrm>
              <a:off x="8032165" y="4895044"/>
              <a:ext cx="914400" cy="83820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AF9B158-9FFD-46CC-AAB2-CE3333C059E0}"/>
                </a:ext>
              </a:extLst>
            </p:cNvPr>
            <p:cNvSpPr txBox="1"/>
            <p:nvPr/>
          </p:nvSpPr>
          <p:spPr>
            <a:xfrm>
              <a:off x="7772603" y="5821208"/>
              <a:ext cx="1473200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Difficulty keeping control</a:t>
              </a:r>
            </a:p>
            <a:p>
              <a:pPr algn="ctr"/>
              <a:endParaRPr lang="en-AU" sz="1400" b="1" dirty="0"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AA2B145A-184C-4865-95F1-131B66D4ACE3}"/>
              </a:ext>
            </a:extLst>
          </p:cNvPr>
          <p:cNvSpPr txBox="1"/>
          <p:nvPr/>
        </p:nvSpPr>
        <p:spPr>
          <a:xfrm>
            <a:off x="9545845" y="5588568"/>
            <a:ext cx="14732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/>
              <a:t>Falling asleep (microsleep)</a:t>
            </a:r>
          </a:p>
          <a:p>
            <a:pPr algn="ctr"/>
            <a:endParaRPr lang="en-AU" sz="1400" b="1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C4CC5C0-5E06-E2BC-8CB7-C2884BA4558D}"/>
              </a:ext>
            </a:extLst>
          </p:cNvPr>
          <p:cNvGrpSpPr/>
          <p:nvPr/>
        </p:nvGrpSpPr>
        <p:grpSpPr>
          <a:xfrm>
            <a:off x="1532148" y="1252375"/>
            <a:ext cx="1523999" cy="1475718"/>
            <a:chOff x="1532148" y="1252375"/>
            <a:chExt cx="1523999" cy="147571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DC9A4F-6EA8-48C2-84AC-8A3B44894A32}"/>
                </a:ext>
              </a:extLst>
            </p:cNvPr>
            <p:cNvSpPr txBox="1"/>
            <p:nvPr/>
          </p:nvSpPr>
          <p:spPr>
            <a:xfrm>
              <a:off x="1532148" y="2204873"/>
              <a:ext cx="152399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b="1" dirty="0"/>
                <a:t>Poor concentration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85EB434-7369-477A-99F2-0084330CA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</a:blip>
            <a:srcRect l="11653" r="79217" b="83333"/>
            <a:stretch/>
          </p:blipFill>
          <p:spPr>
            <a:xfrm>
              <a:off x="1708360" y="1252375"/>
              <a:ext cx="1143000" cy="838200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30C5E8-33E6-42FF-ACBC-685991EB5451}"/>
              </a:ext>
            </a:extLst>
          </p:cNvPr>
          <p:cNvCxnSpPr>
            <a:cxnSpLocks/>
          </p:cNvCxnSpPr>
          <p:nvPr/>
        </p:nvCxnSpPr>
        <p:spPr>
          <a:xfrm>
            <a:off x="1074947" y="2466483"/>
            <a:ext cx="300221" cy="0"/>
          </a:xfrm>
          <a:prstGeom prst="straightConnector1">
            <a:avLst/>
          </a:prstGeom>
          <a:ln w="57150">
            <a:solidFill>
              <a:srgbClr val="DF0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49B1878-38B2-4DB6-B0EE-252C47F26A3D}"/>
              </a:ext>
            </a:extLst>
          </p:cNvPr>
          <p:cNvCxnSpPr>
            <a:cxnSpLocks/>
          </p:cNvCxnSpPr>
          <p:nvPr/>
        </p:nvCxnSpPr>
        <p:spPr>
          <a:xfrm>
            <a:off x="11349247" y="2468214"/>
            <a:ext cx="300221" cy="0"/>
          </a:xfrm>
          <a:prstGeom prst="straightConnector1">
            <a:avLst/>
          </a:prstGeom>
          <a:ln w="57150">
            <a:solidFill>
              <a:srgbClr val="DF0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016CE30-4A7F-49BB-B867-CE519F362AE1}"/>
              </a:ext>
            </a:extLst>
          </p:cNvPr>
          <p:cNvCxnSpPr>
            <a:cxnSpLocks/>
          </p:cNvCxnSpPr>
          <p:nvPr/>
        </p:nvCxnSpPr>
        <p:spPr>
          <a:xfrm>
            <a:off x="5704766" y="1940269"/>
            <a:ext cx="300221" cy="0"/>
          </a:xfrm>
          <a:prstGeom prst="straightConnector1">
            <a:avLst/>
          </a:prstGeom>
          <a:ln w="57150">
            <a:solidFill>
              <a:srgbClr val="DF0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CF35D72-1B23-4B18-8FEC-5D28C56614CC}"/>
              </a:ext>
            </a:extLst>
          </p:cNvPr>
          <p:cNvCxnSpPr>
            <a:cxnSpLocks/>
          </p:cNvCxnSpPr>
          <p:nvPr/>
        </p:nvCxnSpPr>
        <p:spPr>
          <a:xfrm>
            <a:off x="990626" y="5870083"/>
            <a:ext cx="300221" cy="0"/>
          </a:xfrm>
          <a:prstGeom prst="straightConnector1">
            <a:avLst/>
          </a:prstGeom>
          <a:ln w="57150">
            <a:solidFill>
              <a:srgbClr val="DF0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4A33189-2EA5-4A4E-8A45-B1A94BE25FB2}"/>
              </a:ext>
            </a:extLst>
          </p:cNvPr>
          <p:cNvCxnSpPr>
            <a:cxnSpLocks/>
          </p:cNvCxnSpPr>
          <p:nvPr/>
        </p:nvCxnSpPr>
        <p:spPr>
          <a:xfrm>
            <a:off x="1163861" y="4130183"/>
            <a:ext cx="300221" cy="0"/>
          </a:xfrm>
          <a:prstGeom prst="straightConnector1">
            <a:avLst/>
          </a:prstGeom>
          <a:ln w="57150">
            <a:solidFill>
              <a:srgbClr val="DF02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031B69D-6917-4B1D-8B35-168ADC3DFF88}"/>
              </a:ext>
            </a:extLst>
          </p:cNvPr>
          <p:cNvCxnSpPr>
            <a:cxnSpLocks/>
          </p:cNvCxnSpPr>
          <p:nvPr/>
        </p:nvCxnSpPr>
        <p:spPr>
          <a:xfrm>
            <a:off x="11385626" y="5755673"/>
            <a:ext cx="0" cy="242548"/>
          </a:xfrm>
          <a:prstGeom prst="line">
            <a:avLst/>
          </a:prstGeom>
          <a:ln w="57150">
            <a:solidFill>
              <a:srgbClr val="DF0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4">
            <a:extLst>
              <a:ext uri="{FF2B5EF4-FFF2-40B4-BE49-F238E27FC236}">
                <a16:creationId xmlns:a16="http://schemas.microsoft.com/office/drawing/2014/main" id="{C3CAE380-DB07-CD89-09D4-613D96EA689B}"/>
              </a:ext>
            </a:extLst>
          </p:cNvPr>
          <p:cNvSpPr txBox="1">
            <a:spLocks/>
          </p:cNvSpPr>
          <p:nvPr/>
        </p:nvSpPr>
        <p:spPr>
          <a:xfrm rot="16200000">
            <a:off x="-2125423" y="3371172"/>
            <a:ext cx="5218785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 dirty="0"/>
              <a:t>A Driving Perspective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A306973-E0E4-9424-0F58-8239CB3F67A6}"/>
              </a:ext>
            </a:extLst>
          </p:cNvPr>
          <p:cNvSpPr txBox="1">
            <a:spLocks/>
          </p:cNvSpPr>
          <p:nvPr/>
        </p:nvSpPr>
        <p:spPr>
          <a:xfrm>
            <a:off x="4765135" y="303731"/>
            <a:ext cx="7426865" cy="47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GB"/>
              <a:t>Sleep Deprivation: </a:t>
            </a:r>
            <a:r>
              <a:rPr lang="en-GB" u="sng"/>
              <a:t>Consequences</a:t>
            </a:r>
            <a:endParaRPr lang="en-GB" u="sng" dirty="0"/>
          </a:p>
        </p:txBody>
      </p:sp>
      <p:pic>
        <p:nvPicPr>
          <p:cNvPr id="5" name="Graphic 4" descr="Car outline">
            <a:extLst>
              <a:ext uri="{FF2B5EF4-FFF2-40B4-BE49-F238E27FC236}">
                <a16:creationId xmlns:a16="http://schemas.microsoft.com/office/drawing/2014/main" id="{27448FBC-E87F-254E-18A7-628A11EAF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806" y="7818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82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32D6B5-7792-1232-B40B-24211A251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A571D-5470-7269-47A5-6D8AAABA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GB" sz="5100" u="sng" dirty="0"/>
              <a:t>Countermeasures</a:t>
            </a:r>
            <a:r>
              <a:rPr lang="en-GB" sz="5100" dirty="0"/>
              <a:t> for Drowsy Driving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46EB284-174D-1F8D-413D-AE70968CC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545665"/>
            <a:ext cx="3542606" cy="3507180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4425B9-12C7-26CC-6C02-AFD106C6D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891" y="1590357"/>
            <a:ext cx="5131109" cy="32476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6022B21D-7774-6713-9EBF-E79653F6593F}"/>
              </a:ext>
            </a:extLst>
          </p:cNvPr>
          <p:cNvSpPr txBox="1"/>
          <p:nvPr/>
        </p:nvSpPr>
        <p:spPr>
          <a:xfrm>
            <a:off x="7188132" y="4914345"/>
            <a:ext cx="6149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Jackson, P.G. (2015) Managing Fatigue using a Fatigue Risk Management Plan.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36CA9-4573-ABCE-37B2-DE2B769D82C3}"/>
              </a:ext>
            </a:extLst>
          </p:cNvPr>
          <p:cNvSpPr txBox="1"/>
          <p:nvPr/>
        </p:nvSpPr>
        <p:spPr>
          <a:xfrm>
            <a:off x="4362202" y="1728857"/>
            <a:ext cx="346759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Hours of work and rest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Education and awareness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Technological solutions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  </a:t>
            </a:r>
            <a:r>
              <a:rPr lang="en-GB" sz="1400" dirty="0"/>
              <a:t>Biomathematical modelling</a:t>
            </a:r>
          </a:p>
          <a:p>
            <a:r>
              <a:rPr lang="en-GB" sz="1400" dirty="0"/>
              <a:t>   Predictive technology</a:t>
            </a:r>
          </a:p>
          <a:p>
            <a:r>
              <a:rPr lang="en-GB" sz="1400" dirty="0"/>
              <a:t>   Monitoring technology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Incidence Reporting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Countermeasures</a:t>
            </a:r>
          </a:p>
          <a:p>
            <a:r>
              <a:rPr lang="en-GB" sz="1400" dirty="0"/>
              <a:t>   Light</a:t>
            </a:r>
          </a:p>
          <a:p>
            <a:r>
              <a:rPr lang="en-GB" sz="1400" dirty="0"/>
              <a:t>   Caffeine</a:t>
            </a:r>
          </a:p>
          <a:p>
            <a:r>
              <a:rPr lang="en-GB" sz="1400" dirty="0"/>
              <a:t>    Napping   </a:t>
            </a:r>
          </a:p>
          <a:p>
            <a:r>
              <a:rPr lang="en-GB" sz="1400" dirty="0"/>
              <a:t>    Task load/duration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67581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F4889-D858-C184-EA57-0CBFCBBD5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. Title 3">
            <a:extLst>
              <a:ext uri="{FF2B5EF4-FFF2-40B4-BE49-F238E27FC236}">
                <a16:creationId xmlns:a16="http://schemas.microsoft.com/office/drawing/2014/main" id="{04790535-3BA4-0F6A-E163-523404D07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99" y="1856369"/>
            <a:ext cx="5377951" cy="1680537"/>
          </a:xfrm>
        </p:spPr>
        <p:txBody>
          <a:bodyPr/>
          <a:lstStyle/>
          <a:p>
            <a:r>
              <a:rPr lang="en-GB" sz="5000" dirty="0"/>
              <a:t>Road Safety:</a:t>
            </a:r>
            <a:br>
              <a:rPr lang="en-GB" sz="5000" dirty="0"/>
            </a:br>
            <a:r>
              <a:rPr lang="en-GB" sz="5000" dirty="0"/>
              <a:t>A Shared Responsibility</a:t>
            </a:r>
          </a:p>
        </p:txBody>
      </p:sp>
      <p:sp>
        <p:nvSpPr>
          <p:cNvPr id="6" name="2. Subtitle 5">
            <a:extLst>
              <a:ext uri="{FF2B5EF4-FFF2-40B4-BE49-F238E27FC236}">
                <a16:creationId xmlns:a16="http://schemas.microsoft.com/office/drawing/2014/main" id="{6719369B-80AD-A66E-2D49-B8B7850BED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600" dirty="0"/>
          </a:p>
          <a:p>
            <a:r>
              <a:rPr lang="en-GB" dirty="0"/>
              <a:t>Driver and Organisational Factors Involved in Promoting Alertness, Health and Safety.</a:t>
            </a:r>
          </a:p>
        </p:txBody>
      </p:sp>
      <p:pic>
        <p:nvPicPr>
          <p:cNvPr id="28" name="Picture Placeholder 27" descr="A long shot of a road&#10;&#10;Description automatically generated">
            <a:extLst>
              <a:ext uri="{FF2B5EF4-FFF2-40B4-BE49-F238E27FC236}">
                <a16:creationId xmlns:a16="http://schemas.microsoft.com/office/drawing/2014/main" id="{DF267090-C6AB-F1DF-BBDE-F8C059188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l="22058" r="220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4257120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Theme">
  <a:themeElements>
    <a:clrScheme name="Custom 2">
      <a:dk1>
        <a:srgbClr val="000000"/>
      </a:dk1>
      <a:lt1>
        <a:srgbClr val="FFFFFF"/>
      </a:lt1>
      <a:dk2>
        <a:srgbClr val="C59A00"/>
      </a:dk2>
      <a:lt2>
        <a:srgbClr val="C20019"/>
      </a:lt2>
      <a:accent1>
        <a:srgbClr val="007838"/>
      </a:accent1>
      <a:accent2>
        <a:srgbClr val="00788E"/>
      </a:accent2>
      <a:accent3>
        <a:srgbClr val="0057BF"/>
      </a:accent3>
      <a:accent4>
        <a:srgbClr val="501D83"/>
      </a:accent4>
      <a:accent5>
        <a:srgbClr val="DB0061"/>
      </a:accent5>
      <a:accent6>
        <a:srgbClr val="CF4527"/>
      </a:accent6>
      <a:hlink>
        <a:srgbClr val="007838"/>
      </a:hlink>
      <a:folHlink>
        <a:srgbClr val="C59A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4563E0E-0D7E-AA4D-BFBE-8EE264B25B57}" vid="{0C11D688-98AA-9440-97F5-5528AEA15E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997cdd1e-e429-4b09-99d2-d895aefd500f" xsi:nil="true"/>
    <TaxCatchAll xmlns="a3ce718d-f813-4adc-8824-5d044fc7674a" xsi:nil="true"/>
    <lcf76f155ced4ddcb4097134ff3c332f xmlns="997cdd1e-e429-4b09-99d2-d895aefd500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445A33AFAEC419A41B44D69E6129F" ma:contentTypeVersion="18" ma:contentTypeDescription="Create a new document." ma:contentTypeScope="" ma:versionID="0b35a3a2ddc1a7379da584d1017a675c">
  <xsd:schema xmlns:xsd="http://www.w3.org/2001/XMLSchema" xmlns:xs="http://www.w3.org/2001/XMLSchema" xmlns:p="http://schemas.microsoft.com/office/2006/metadata/properties" xmlns:ns2="997cdd1e-e429-4b09-99d2-d895aefd500f" xmlns:ns3="a3ce718d-f813-4adc-8824-5d044fc7674a" targetNamespace="http://schemas.microsoft.com/office/2006/metadata/properties" ma:root="true" ma:fieldsID="0987f44e3cec8068723d8ef6cfc5de7e" ns2:_="" ns3:_="">
    <xsd:import namespace="997cdd1e-e429-4b09-99d2-d895aefd500f"/>
    <xsd:import namespace="a3ce718d-f813-4adc-8824-5d044fc76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cdd1e-e429-4b09-99d2-d895aefd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d60de0-1a06-47ac-a17b-03c64138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718d-f813-4adc-8824-5d044fc76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002303e-3aac-4036-a93f-05678b6d1e37}" ma:internalName="TaxCatchAll" ma:showField="CatchAllData" ma:web="a3ce718d-f813-4adc-8824-5d044fc76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EB96AD-99A0-45ED-B827-BCC3E4FCF4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D7BEDFE-5FA6-4B83-93B9-39AC9242521D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997cdd1e-e429-4b09-99d2-d895aefd500f"/>
    <ds:schemaRef ds:uri="http://schemas.microsoft.com/office/2006/metadata/properties"/>
    <ds:schemaRef ds:uri="http://purl.org/dc/terms/"/>
    <ds:schemaRef ds:uri="http://schemas.openxmlformats.org/package/2006/metadata/core-properties"/>
    <ds:schemaRef ds:uri="a3ce718d-f813-4adc-8824-5d044fc7674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2664635-8939-4B31-A5A8-5262AB8CBF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7cdd1e-e429-4b09-99d2-d895aefd500f"/>
    <ds:schemaRef ds:uri="a3ce718d-f813-4adc-8824-5d044fc767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 Theme</Template>
  <TotalTime>11720</TotalTime>
  <Words>1163</Words>
  <Application>Microsoft Office PowerPoint</Application>
  <PresentationFormat>Widescreen</PresentationFormat>
  <Paragraphs>244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Wingdings</vt:lpstr>
      <vt:lpstr>Helvetica</vt:lpstr>
      <vt:lpstr>Arial</vt:lpstr>
      <vt:lpstr>Times New Roman</vt:lpstr>
      <vt:lpstr>Arial Narrow</vt:lpstr>
      <vt:lpstr>Calibri</vt:lpstr>
      <vt:lpstr>Light Theme</vt:lpstr>
      <vt:lpstr>Targeting Drowsy Driving for Safer Drivers, Safer Roads: Technology to Culture and Back Again</vt:lpstr>
      <vt:lpstr>Road Safety as a Safe System</vt:lpstr>
      <vt:lpstr>Targeting Drowsy Driving</vt:lpstr>
      <vt:lpstr>Drowsy Driving</vt:lpstr>
      <vt:lpstr>What causes drowsiness &amp; fatigue?</vt:lpstr>
      <vt:lpstr>Sleep Deprivation: Consequences</vt:lpstr>
      <vt:lpstr>Drowsy Driving:  How it unfolds</vt:lpstr>
      <vt:lpstr>Countermeasures for Drowsy Driving</vt:lpstr>
      <vt:lpstr>Road Safety: A Shared Responsibility</vt:lpstr>
      <vt:lpstr>Driver Factors</vt:lpstr>
      <vt:lpstr>Driver Factors</vt:lpstr>
      <vt:lpstr>Driver Factors</vt:lpstr>
      <vt:lpstr>Driver Factors</vt:lpstr>
      <vt:lpstr>Organisational Factors</vt:lpstr>
      <vt:lpstr>Organisational Factors</vt:lpstr>
      <vt:lpstr>Organisational Factors</vt:lpstr>
      <vt:lpstr>Organisational Factors</vt:lpstr>
      <vt:lpstr>Organisational Factors</vt:lpstr>
      <vt:lpstr>Organisational Factors</vt:lpstr>
      <vt:lpstr>Organisational Factors</vt:lpstr>
      <vt:lpstr>Summary Remarks</vt:lpstr>
      <vt:lpstr>Targeting Drowsy Driving for Safer Drivers, Safer Roads: Technology to Culture and Back Again</vt:lpstr>
    </vt:vector>
  </TitlesOfParts>
  <Company>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UoB PowerPoint Template</dc:title>
  <dc:creator>Clare Anderson (Psychology)</dc:creator>
  <cp:lastModifiedBy>Mark Cartwright</cp:lastModifiedBy>
  <cp:revision>37</cp:revision>
  <dcterms:created xsi:type="dcterms:W3CDTF">2023-08-23T12:07:50Z</dcterms:created>
  <dcterms:modified xsi:type="dcterms:W3CDTF">2024-04-05T11:51:58Z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0x010100305445A33AFAEC419A41B44D69E6129F</vt:lpwstr>
  </property>
  <property fmtid="{D5CDD505-2E9C-101B-9397-08002B2CF9AE}" pid="3" name="MediaServiceImageTags">
    <vt:lpwstr/>
  </property>
</Properties>
</file>