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4"/>
  </p:sldMasterIdLst>
  <p:notesMasterIdLst>
    <p:notesMasterId r:id="rId8"/>
  </p:notesMasterIdLst>
  <p:sldIdLst>
    <p:sldId id="839" r:id="rId5"/>
    <p:sldId id="838" r:id="rId6"/>
    <p:sldId id="84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A94CD-40E6-4FCD-8C95-F8BC52F2AB7C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CAEB4-E04D-4613-B33C-7233B9197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646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179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>
            <a:cxnSpLocks/>
          </p:cNvCxnSpPr>
          <p:nvPr userDrawn="1"/>
        </p:nvCxnSpPr>
        <p:spPr>
          <a:xfrm>
            <a:off x="-143020" y="5990114"/>
            <a:ext cx="1249361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725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69B391C-718B-D6AF-91EB-2F28D4D4A228}"/>
              </a:ext>
            </a:extLst>
          </p:cNvPr>
          <p:cNvSpPr txBox="1"/>
          <p:nvPr userDrawn="1"/>
        </p:nvSpPr>
        <p:spPr>
          <a:xfrm>
            <a:off x="9196084" y="6152181"/>
            <a:ext cx="1685252" cy="584953"/>
          </a:xfrm>
          <a:prstGeom prst="rect">
            <a:avLst/>
          </a:prstGeom>
          <a:noFill/>
        </p:spPr>
        <p:txBody>
          <a:bodyPr wrap="square" lIns="45896" tIns="22948" rIns="45896" bIns="22948" rtlCol="0" anchor="t">
            <a:spAutoFit/>
          </a:bodyPr>
          <a:lstStyle/>
          <a:p>
            <a:pPr>
              <a:lnSpc>
                <a:spcPts val="1154"/>
              </a:lnSpc>
              <a:spcAft>
                <a:spcPts val="301"/>
              </a:spcAft>
            </a:pPr>
            <a:r>
              <a:rPr lang="en-US" sz="1100" b="1" spc="25" dirty="0">
                <a:solidFill>
                  <a:schemeClr val="bg1"/>
                </a:solidFill>
                <a:latin typeface="Arial Narrow"/>
                <a:cs typeface="Arial Narrow"/>
              </a:rPr>
              <a:t>CONTACT:</a:t>
            </a:r>
          </a:p>
          <a:p>
            <a:pPr>
              <a:lnSpc>
                <a:spcPts val="1154"/>
              </a:lnSpc>
              <a:spcAft>
                <a:spcPts val="301"/>
              </a:spcAft>
            </a:pPr>
            <a:r>
              <a:rPr lang="en-US" sz="1100" spc="50" dirty="0">
                <a:solidFill>
                  <a:schemeClr val="bg1"/>
                </a:solidFill>
                <a:latin typeface="Arial Narrow"/>
                <a:cs typeface="Arial Narrow"/>
              </a:rPr>
              <a:t>www.firstaidawards.com</a:t>
            </a:r>
          </a:p>
          <a:p>
            <a:pPr>
              <a:lnSpc>
                <a:spcPts val="1154"/>
              </a:lnSpc>
              <a:spcAft>
                <a:spcPts val="301"/>
              </a:spcAft>
            </a:pPr>
            <a:r>
              <a:rPr lang="en-US" sz="1100" spc="50" dirty="0">
                <a:solidFill>
                  <a:schemeClr val="bg1"/>
                </a:solidFill>
                <a:latin typeface="Arial Narrow"/>
                <a:cs typeface="Arial Narrow"/>
              </a:rPr>
              <a:t>03458 333999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1052B7F-058A-04CD-D77F-3D613B5A40AB}"/>
              </a:ext>
            </a:extLst>
          </p:cNvPr>
          <p:cNvCxnSpPr/>
          <p:nvPr userDrawn="1"/>
        </p:nvCxnSpPr>
        <p:spPr>
          <a:xfrm rot="5400000">
            <a:off x="8865045" y="6451592"/>
            <a:ext cx="540635" cy="8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C094C9F2-FC48-89B6-9FEB-154EB8810DA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09737" y="6157583"/>
            <a:ext cx="1430893" cy="579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8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ctr" defTabSz="544179" rtl="0" eaLnBrk="1" latinLnBrk="0" hangingPunct="1">
        <a:spcBef>
          <a:spcPct val="0"/>
        </a:spcBef>
        <a:buNone/>
        <a:defRPr sz="52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34" indent="-408134" algn="l" defTabSz="544179" rtl="0" eaLnBrk="1" latinLnBrk="0" hangingPunct="1">
        <a:spcBef>
          <a:spcPct val="20000"/>
        </a:spcBef>
        <a:buFont typeface="Arial"/>
        <a:buChar char="•"/>
        <a:defRPr sz="3829" kern="1200">
          <a:solidFill>
            <a:schemeClr val="tx1"/>
          </a:solidFill>
          <a:latin typeface="+mn-lt"/>
          <a:ea typeface="+mn-ea"/>
          <a:cs typeface="+mn-cs"/>
        </a:defRPr>
      </a:lvl1pPr>
      <a:lvl2pPr marL="884290" indent="-340111" algn="l" defTabSz="544179" rtl="0" eaLnBrk="1" latinLnBrk="0" hangingPunct="1">
        <a:spcBef>
          <a:spcPct val="20000"/>
        </a:spcBef>
        <a:buFont typeface="Arial"/>
        <a:buChar char="–"/>
        <a:defRPr sz="3325" kern="1200">
          <a:solidFill>
            <a:schemeClr val="tx1"/>
          </a:solidFill>
          <a:latin typeface="+mn-lt"/>
          <a:ea typeface="+mn-ea"/>
          <a:cs typeface="+mn-cs"/>
        </a:defRPr>
      </a:lvl2pPr>
      <a:lvl3pPr marL="1360447" indent="-272089" algn="l" defTabSz="544179" rtl="0" eaLnBrk="1" latinLnBrk="0" hangingPunct="1">
        <a:spcBef>
          <a:spcPct val="20000"/>
        </a:spcBef>
        <a:buFont typeface="Arial"/>
        <a:buChar char="•"/>
        <a:defRPr sz="2872" kern="1200">
          <a:solidFill>
            <a:schemeClr val="tx1"/>
          </a:solidFill>
          <a:latin typeface="+mn-lt"/>
          <a:ea typeface="+mn-ea"/>
          <a:cs typeface="+mn-cs"/>
        </a:defRPr>
      </a:lvl3pPr>
      <a:lvl4pPr marL="1904625" indent="-272089" algn="l" defTabSz="544179" rtl="0" eaLnBrk="1" latinLnBrk="0" hangingPunct="1">
        <a:spcBef>
          <a:spcPct val="20000"/>
        </a:spcBef>
        <a:buFont typeface="Arial"/>
        <a:buChar char="–"/>
        <a:defRPr sz="2368" kern="1200">
          <a:solidFill>
            <a:schemeClr val="tx1"/>
          </a:solidFill>
          <a:latin typeface="+mn-lt"/>
          <a:ea typeface="+mn-ea"/>
          <a:cs typeface="+mn-cs"/>
        </a:defRPr>
      </a:lvl4pPr>
      <a:lvl5pPr marL="2448804" indent="-272089" algn="l" defTabSz="544179" rtl="0" eaLnBrk="1" latinLnBrk="0" hangingPunct="1">
        <a:spcBef>
          <a:spcPct val="20000"/>
        </a:spcBef>
        <a:buFont typeface="Arial"/>
        <a:buChar char="»"/>
        <a:defRPr sz="2368" kern="1200">
          <a:solidFill>
            <a:schemeClr val="tx1"/>
          </a:solidFill>
          <a:latin typeface="+mn-lt"/>
          <a:ea typeface="+mn-ea"/>
          <a:cs typeface="+mn-cs"/>
        </a:defRPr>
      </a:lvl5pPr>
      <a:lvl6pPr marL="2992983" indent="-272089" algn="l" defTabSz="544179" rtl="0" eaLnBrk="1" latinLnBrk="0" hangingPunct="1">
        <a:spcBef>
          <a:spcPct val="20000"/>
        </a:spcBef>
        <a:buFont typeface="Arial"/>
        <a:buChar char="•"/>
        <a:defRPr sz="2368" kern="1200">
          <a:solidFill>
            <a:schemeClr val="tx1"/>
          </a:solidFill>
          <a:latin typeface="+mn-lt"/>
          <a:ea typeface="+mn-ea"/>
          <a:cs typeface="+mn-cs"/>
        </a:defRPr>
      </a:lvl6pPr>
      <a:lvl7pPr marL="3537161" indent="-272089" algn="l" defTabSz="544179" rtl="0" eaLnBrk="1" latinLnBrk="0" hangingPunct="1">
        <a:spcBef>
          <a:spcPct val="20000"/>
        </a:spcBef>
        <a:buFont typeface="Arial"/>
        <a:buChar char="•"/>
        <a:defRPr sz="2368" kern="1200">
          <a:solidFill>
            <a:schemeClr val="tx1"/>
          </a:solidFill>
          <a:latin typeface="+mn-lt"/>
          <a:ea typeface="+mn-ea"/>
          <a:cs typeface="+mn-cs"/>
        </a:defRPr>
      </a:lvl7pPr>
      <a:lvl8pPr marL="4081340" indent="-272089" algn="l" defTabSz="544179" rtl="0" eaLnBrk="1" latinLnBrk="0" hangingPunct="1">
        <a:spcBef>
          <a:spcPct val="20000"/>
        </a:spcBef>
        <a:buFont typeface="Arial"/>
        <a:buChar char="•"/>
        <a:defRPr sz="2368" kern="1200">
          <a:solidFill>
            <a:schemeClr val="tx1"/>
          </a:solidFill>
          <a:latin typeface="+mn-lt"/>
          <a:ea typeface="+mn-ea"/>
          <a:cs typeface="+mn-cs"/>
        </a:defRPr>
      </a:lvl8pPr>
      <a:lvl9pPr marL="4625518" indent="-272089" algn="l" defTabSz="544179" rtl="0" eaLnBrk="1" latinLnBrk="0" hangingPunct="1">
        <a:spcBef>
          <a:spcPct val="20000"/>
        </a:spcBef>
        <a:buFont typeface="Arial"/>
        <a:buChar char="•"/>
        <a:defRPr sz="23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4179" rtl="0" eaLnBrk="1" latinLnBrk="0" hangingPunct="1">
        <a:defRPr sz="2167" kern="1200">
          <a:solidFill>
            <a:schemeClr val="tx1"/>
          </a:solidFill>
          <a:latin typeface="+mn-lt"/>
          <a:ea typeface="+mn-ea"/>
          <a:cs typeface="+mn-cs"/>
        </a:defRPr>
      </a:lvl1pPr>
      <a:lvl2pPr marL="544179" algn="l" defTabSz="544179" rtl="0" eaLnBrk="1" latinLnBrk="0" hangingPunct="1">
        <a:defRPr sz="2167" kern="1200">
          <a:solidFill>
            <a:schemeClr val="tx1"/>
          </a:solidFill>
          <a:latin typeface="+mn-lt"/>
          <a:ea typeface="+mn-ea"/>
          <a:cs typeface="+mn-cs"/>
        </a:defRPr>
      </a:lvl2pPr>
      <a:lvl3pPr marL="1088357" algn="l" defTabSz="544179" rtl="0" eaLnBrk="1" latinLnBrk="0" hangingPunct="1">
        <a:defRPr sz="2167" kern="1200">
          <a:solidFill>
            <a:schemeClr val="tx1"/>
          </a:solidFill>
          <a:latin typeface="+mn-lt"/>
          <a:ea typeface="+mn-ea"/>
          <a:cs typeface="+mn-cs"/>
        </a:defRPr>
      </a:lvl3pPr>
      <a:lvl4pPr marL="1632536" algn="l" defTabSz="544179" rtl="0" eaLnBrk="1" latinLnBrk="0" hangingPunct="1">
        <a:defRPr sz="2167" kern="1200">
          <a:solidFill>
            <a:schemeClr val="tx1"/>
          </a:solidFill>
          <a:latin typeface="+mn-lt"/>
          <a:ea typeface="+mn-ea"/>
          <a:cs typeface="+mn-cs"/>
        </a:defRPr>
      </a:lvl4pPr>
      <a:lvl5pPr marL="2176715" algn="l" defTabSz="544179" rtl="0" eaLnBrk="1" latinLnBrk="0" hangingPunct="1">
        <a:defRPr sz="2167" kern="1200">
          <a:solidFill>
            <a:schemeClr val="tx1"/>
          </a:solidFill>
          <a:latin typeface="+mn-lt"/>
          <a:ea typeface="+mn-ea"/>
          <a:cs typeface="+mn-cs"/>
        </a:defRPr>
      </a:lvl5pPr>
      <a:lvl6pPr marL="2720893" algn="l" defTabSz="544179" rtl="0" eaLnBrk="1" latinLnBrk="0" hangingPunct="1">
        <a:defRPr sz="2167" kern="1200">
          <a:solidFill>
            <a:schemeClr val="tx1"/>
          </a:solidFill>
          <a:latin typeface="+mn-lt"/>
          <a:ea typeface="+mn-ea"/>
          <a:cs typeface="+mn-cs"/>
        </a:defRPr>
      </a:lvl6pPr>
      <a:lvl7pPr marL="3265071" algn="l" defTabSz="544179" rtl="0" eaLnBrk="1" latinLnBrk="0" hangingPunct="1">
        <a:defRPr sz="2167" kern="1200">
          <a:solidFill>
            <a:schemeClr val="tx1"/>
          </a:solidFill>
          <a:latin typeface="+mn-lt"/>
          <a:ea typeface="+mn-ea"/>
          <a:cs typeface="+mn-cs"/>
        </a:defRPr>
      </a:lvl7pPr>
      <a:lvl8pPr marL="3809250" algn="l" defTabSz="544179" rtl="0" eaLnBrk="1" latinLnBrk="0" hangingPunct="1">
        <a:defRPr sz="2167" kern="1200">
          <a:solidFill>
            <a:schemeClr val="tx1"/>
          </a:solidFill>
          <a:latin typeface="+mn-lt"/>
          <a:ea typeface="+mn-ea"/>
          <a:cs typeface="+mn-cs"/>
        </a:defRPr>
      </a:lvl8pPr>
      <a:lvl9pPr marL="4353429" algn="l" defTabSz="544179" rtl="0" eaLnBrk="1" latinLnBrk="0" hangingPunct="1">
        <a:defRPr sz="21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EB5D0-F6C2-EEA5-94F8-43705D87FF44}"/>
              </a:ext>
            </a:extLst>
          </p:cNvPr>
          <p:cNvSpPr txBox="1">
            <a:spLocks/>
          </p:cNvSpPr>
          <p:nvPr/>
        </p:nvSpPr>
        <p:spPr>
          <a:xfrm>
            <a:off x="307181" y="275668"/>
            <a:ext cx="10756278" cy="1084248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3200" b="1" spc="50" dirty="0">
                <a:latin typeface="Arial Narrow"/>
                <a:cs typeface="Arial Narrow"/>
              </a:rPr>
              <a:t>Why is this relevant to drivers? </a:t>
            </a:r>
          </a:p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Mental health affects drivers more than most other workers. </a:t>
            </a:r>
          </a:p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Working alone, early / late shift times, unpredictable and often unknown shift lengths. </a:t>
            </a:r>
          </a:p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Couple this with the unpredictable nature of the roads, which mean that drivers must </a:t>
            </a:r>
          </a:p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be at a very high concentration level for long periods of time!</a:t>
            </a:r>
          </a:p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Most people think they can do two things at once, but psychological research proves the brain </a:t>
            </a:r>
          </a:p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solidFill>
                  <a:prstClr val="black"/>
                </a:solidFill>
                <a:latin typeface="Arial Narrow"/>
                <a:cs typeface="Arial Narrow"/>
              </a:rPr>
              <a:t>is just not wired to multitask, especially when driving. </a:t>
            </a:r>
          </a:p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solidFill>
                  <a:prstClr val="black"/>
                </a:solidFill>
                <a:latin typeface="Arial Narrow"/>
                <a:cs typeface="Arial Narrow"/>
              </a:rPr>
              <a:t>When the brain is taxed with too many simultaneous actions, it performs each one slower.</a:t>
            </a:r>
          </a:p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solidFill>
                  <a:prstClr val="black"/>
                </a:solidFill>
                <a:latin typeface="Arial Narrow"/>
                <a:cs typeface="Arial Narrow"/>
              </a:rPr>
              <a:t>When drivers become distracted or mentally-taxed it can have disastrous consequences. </a:t>
            </a:r>
          </a:p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solidFill>
                  <a:prstClr val="black"/>
                </a:solidFill>
                <a:latin typeface="Arial Narrow"/>
                <a:cs typeface="Arial Narrow"/>
              </a:rPr>
              <a:t>Every year, according to the World Health Organisation, more than 1.25 million people die </a:t>
            </a:r>
          </a:p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solidFill>
                  <a:prstClr val="black"/>
                </a:solidFill>
                <a:latin typeface="Arial Narrow"/>
                <a:cs typeface="Arial Narrow"/>
              </a:rPr>
              <a:t>from road traffic collisions.</a:t>
            </a:r>
            <a:br>
              <a:rPr lang="en-GB" sz="2400" b="1" spc="50" dirty="0">
                <a:solidFill>
                  <a:prstClr val="black"/>
                </a:solidFill>
                <a:latin typeface="Arial Narrow"/>
                <a:cs typeface="Arial Narrow"/>
              </a:rPr>
            </a:br>
            <a:r>
              <a:rPr lang="en-GB" sz="2400" b="1" spc="50" dirty="0">
                <a:latin typeface="Arial Narrow"/>
                <a:cs typeface="Arial Narrow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45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EB5D0-F6C2-EEA5-94F8-43705D87FF44}"/>
              </a:ext>
            </a:extLst>
          </p:cNvPr>
          <p:cNvSpPr txBox="1">
            <a:spLocks/>
          </p:cNvSpPr>
          <p:nvPr/>
        </p:nvSpPr>
        <p:spPr>
          <a:xfrm>
            <a:off x="264049" y="336054"/>
            <a:ext cx="10756278" cy="1084248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Why is this relevant to drivers? </a:t>
            </a:r>
          </a:p>
          <a:p>
            <a:pPr>
              <a:spcBef>
                <a:spcPct val="0"/>
              </a:spcBef>
            </a:pPr>
            <a:r>
              <a:rPr lang="en-GB" sz="2400" b="1" spc="50" dirty="0">
                <a:latin typeface="Arial Narrow"/>
                <a:cs typeface="Arial Narrow"/>
              </a:rPr>
              <a:t>Safe driving requires the ability to concentrate, to divide attention between multiple sensory </a:t>
            </a:r>
          </a:p>
          <a:p>
            <a:pPr>
              <a:spcBef>
                <a:spcPct val="0"/>
              </a:spcBef>
            </a:pPr>
            <a:r>
              <a:rPr lang="en-GB" sz="2400" b="1" spc="50" dirty="0">
                <a:latin typeface="Arial Narrow"/>
                <a:cs typeface="Arial Narrow"/>
              </a:rPr>
              <a:t>events across visual and auditory modalities, and to make fast cognitive decisions in a </a:t>
            </a:r>
          </a:p>
          <a:p>
            <a:pPr>
              <a:spcBef>
                <a:spcPct val="0"/>
              </a:spcBef>
            </a:pPr>
            <a:r>
              <a:rPr lang="en-GB" sz="2400" b="1" spc="50" dirty="0">
                <a:latin typeface="Arial Narrow"/>
                <a:cs typeface="Arial Narrow"/>
              </a:rPr>
              <a:t>complex and rapidly changing environment.</a:t>
            </a:r>
          </a:p>
          <a:p>
            <a:pPr>
              <a:spcBef>
                <a:spcPct val="0"/>
              </a:spcBef>
            </a:pPr>
            <a:endParaRPr lang="en-GB" sz="2400" b="1" spc="50" dirty="0">
              <a:latin typeface="Arial Narrow"/>
              <a:cs typeface="Arial Narrow"/>
            </a:endParaRPr>
          </a:p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Four lobes--occipital, temporal, parietal, and frontal--work together when one is driving.</a:t>
            </a:r>
          </a:p>
          <a:p>
            <a:r>
              <a:rPr lang="en-GB" sz="2400" b="1" spc="50" dirty="0">
                <a:latin typeface="Arial Narrow"/>
                <a:cs typeface="Arial Narrow"/>
              </a:rPr>
              <a:t>How much brain power does driving use, around 85%.</a:t>
            </a:r>
          </a:p>
          <a:p>
            <a:r>
              <a:rPr lang="en-GB" sz="2400" b="1" spc="50" dirty="0">
                <a:latin typeface="Arial Narrow"/>
                <a:cs typeface="Arial Narrow"/>
              </a:rPr>
              <a:t>When you're using 85 percent of your cognitive load to drive, your mind doesn't have the </a:t>
            </a:r>
          </a:p>
          <a:p>
            <a:r>
              <a:rPr lang="en-GB" sz="2400" b="1" spc="50" dirty="0">
                <a:latin typeface="Arial Narrow"/>
                <a:cs typeface="Arial Narrow"/>
              </a:rPr>
              <a:t>capacity to do much else.</a:t>
            </a:r>
          </a:p>
          <a:p>
            <a:endParaRPr lang="en-GB" sz="2400" b="1" spc="50" dirty="0">
              <a:latin typeface="Arial Narrow"/>
              <a:cs typeface="Arial Narrow"/>
            </a:endParaRPr>
          </a:p>
          <a:p>
            <a:r>
              <a:rPr lang="en-GB" sz="2400" b="1" spc="50" dirty="0">
                <a:latin typeface="Arial Narrow"/>
                <a:cs typeface="Arial Narrow"/>
              </a:rPr>
              <a:t>You brain can process certain types of information within as little as 13 milliseconds. </a:t>
            </a:r>
          </a:p>
          <a:p>
            <a:r>
              <a:rPr lang="en-GB" sz="2400" b="1" spc="50" dirty="0">
                <a:latin typeface="Arial Narrow"/>
                <a:cs typeface="Arial Narrow"/>
              </a:rPr>
              <a:t>This means that your brain can identify what it’s looking at approximately 30 times faster </a:t>
            </a:r>
          </a:p>
          <a:p>
            <a:r>
              <a:rPr lang="en-GB" sz="2400" b="1" spc="50" dirty="0">
                <a:latin typeface="Arial Narrow"/>
                <a:cs typeface="Arial Narrow"/>
              </a:rPr>
              <a:t>than you can blink your eye!</a:t>
            </a:r>
          </a:p>
          <a:p>
            <a:endParaRPr lang="en-GB" sz="2400" b="1" spc="50" dirty="0">
              <a:latin typeface="Arial Narrow"/>
              <a:cs typeface="Arial Narrow"/>
            </a:endParaRPr>
          </a:p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Brain information travels up to an impressive 268 miles per hour.</a:t>
            </a:r>
          </a:p>
        </p:txBody>
      </p:sp>
    </p:spTree>
    <p:extLst>
      <p:ext uri="{BB962C8B-B14F-4D97-AF65-F5344CB8AC3E}">
        <p14:creationId xmlns:p14="http://schemas.microsoft.com/office/powerpoint/2010/main" val="298711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EB5D0-F6C2-EEA5-94F8-43705D87FF44}"/>
              </a:ext>
            </a:extLst>
          </p:cNvPr>
          <p:cNvSpPr txBox="1">
            <a:spLocks/>
          </p:cNvSpPr>
          <p:nvPr/>
        </p:nvSpPr>
        <p:spPr>
          <a:xfrm>
            <a:off x="264049" y="336055"/>
            <a:ext cx="10756278" cy="45757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  <a:spcAft>
                <a:spcPts val="1405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Why is this relevant to drivers? </a:t>
            </a:r>
          </a:p>
          <a:p>
            <a:pPr>
              <a:spcBef>
                <a:spcPct val="0"/>
              </a:spcBef>
              <a:spcAft>
                <a:spcPts val="1405"/>
              </a:spcAft>
            </a:pPr>
            <a:endParaRPr lang="en-GB" sz="2400" b="1" spc="50" dirty="0">
              <a:latin typeface="Arial Narrow"/>
              <a:cs typeface="Arial Narrow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Here is an exercise for you to try next time you are driving down a built-up road! 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Try doing a commentary drive, talk about all the hazards you see and what things you are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processing, you will find that your mouth cannot talk quick enough to process all factors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your brain is processing. </a:t>
            </a:r>
          </a:p>
          <a:p>
            <a:pPr>
              <a:spcBef>
                <a:spcPct val="0"/>
              </a:spcBef>
              <a:spcAft>
                <a:spcPts val="1405"/>
              </a:spcAft>
            </a:pPr>
            <a:endParaRPr lang="en-GB" sz="2400" b="1" spc="50" dirty="0">
              <a:latin typeface="Arial Narrow"/>
              <a:cs typeface="Arial Narrow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So, next time someone says driving is not hard, “you sit down all day”, remember it is one of 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sz="2400" b="1" spc="50" dirty="0">
                <a:latin typeface="Arial Narrow"/>
                <a:cs typeface="Arial Narrow"/>
              </a:rPr>
              <a:t>the most mentally challenging jobs!  </a:t>
            </a:r>
          </a:p>
          <a:p>
            <a:pPr>
              <a:spcBef>
                <a:spcPct val="0"/>
              </a:spcBef>
              <a:spcAft>
                <a:spcPts val="1405"/>
              </a:spcAft>
            </a:pPr>
            <a:endParaRPr lang="en-GB" sz="2400" b="1" spc="50" dirty="0">
              <a:latin typeface="Arial Narrow"/>
              <a:cs typeface="Arial Narrow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endParaRPr lang="en-GB" sz="2400" b="1" spc="50" dirty="0">
              <a:latin typeface="Arial Narrow"/>
              <a:cs typeface="Arial Narrow"/>
            </a:endParaRPr>
          </a:p>
          <a:p>
            <a:pPr>
              <a:spcBef>
                <a:spcPct val="0"/>
              </a:spcBef>
              <a:spcAft>
                <a:spcPts val="1405"/>
              </a:spcAft>
            </a:pPr>
            <a:endParaRPr lang="en-GB" sz="2400" b="1" spc="50" dirty="0">
              <a:latin typeface="Arial Narrow"/>
              <a:cs typeface="Arial Narrow"/>
            </a:endParaRPr>
          </a:p>
          <a:p>
            <a:pPr>
              <a:spcBef>
                <a:spcPct val="0"/>
              </a:spcBef>
              <a:spcAft>
                <a:spcPts val="1405"/>
              </a:spcAft>
            </a:pPr>
            <a:endParaRPr lang="en-GB" sz="2400" b="1" spc="50" dirty="0">
              <a:latin typeface="Arial Narrow"/>
              <a:cs typeface="Arial Narrow"/>
            </a:endParaRPr>
          </a:p>
          <a:p>
            <a:pPr>
              <a:spcBef>
                <a:spcPct val="0"/>
              </a:spcBef>
              <a:spcAft>
                <a:spcPts val="1405"/>
              </a:spcAft>
            </a:pPr>
            <a:endParaRPr lang="en-GB" sz="2400" b="1" spc="5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029871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Nuco-bas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liGroupLtd xmlns="344edb97-4c07-41e9-b7b4-809763d79bcf">
      <UserInfo>
        <DisplayName/>
        <AccountId xsi:nil="true"/>
        <AccountType/>
      </UserInfo>
    </EliGroupLtd>
    <TaxCatchAll xmlns="250d498a-9600-490b-9f2d-9c2cd7c0288f" xsi:nil="true"/>
    <lcf76f155ced4ddcb4097134ff3c332f xmlns="344edb97-4c07-41e9-b7b4-809763d79bcf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BD2D7D975F4D541898FEDA2FF582CC9" ma:contentTypeVersion="18" ma:contentTypeDescription="Create a new document." ma:contentTypeScope="" ma:versionID="a47bf696efea37fe0629be2ad906316e">
  <xsd:schema xmlns:xsd="http://www.w3.org/2001/XMLSchema" xmlns:xs="http://www.w3.org/2001/XMLSchema" xmlns:p="http://schemas.microsoft.com/office/2006/metadata/properties" xmlns:ns2="344edb97-4c07-41e9-b7b4-809763d79bcf" xmlns:ns3="250d498a-9600-490b-9f2d-9c2cd7c0288f" targetNamespace="http://schemas.microsoft.com/office/2006/metadata/properties" ma:root="true" ma:fieldsID="bcddf2ce37330d3d0d7ca5d955c9c343" ns2:_="" ns3:_="">
    <xsd:import namespace="344edb97-4c07-41e9-b7b4-809763d79bcf"/>
    <xsd:import namespace="250d498a-9600-490b-9f2d-9c2cd7c028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EliGroupLtd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4edb97-4c07-41e9-b7b4-809763d79b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EliGroupLtd" ma:index="21" nillable="true" ma:displayName="Eli Group Ltd " ma:format="Dropdown" ma:list="UserInfo" ma:SharePointGroup="0" ma:internalName="EliGroupLtd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567e0d7-b730-42b9-a5d2-13c4466390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0d498a-9600-490b-9f2d-9c2cd7c0288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9158dbb9-5332-4ab2-a742-bc23bfc6fb22}" ma:internalName="TaxCatchAll" ma:showField="CatchAllData" ma:web="250d498a-9600-490b-9f2d-9c2cd7c028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28A5D06-D69D-41BC-BC47-C4609C8E8E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E8C8FF8-AF2A-4780-8690-6B593393C0A4}">
  <ds:schemaRefs>
    <ds:schemaRef ds:uri="http://schemas.microsoft.com/office/2006/metadata/properties"/>
    <ds:schemaRef ds:uri="http://schemas.microsoft.com/office/infopath/2007/PartnerControls"/>
    <ds:schemaRef ds:uri="344edb97-4c07-41e9-b7b4-809763d79bcf"/>
    <ds:schemaRef ds:uri="250d498a-9600-490b-9f2d-9c2cd7c0288f"/>
  </ds:schemaRefs>
</ds:datastoreItem>
</file>

<file path=customXml/itemProps3.xml><?xml version="1.0" encoding="utf-8"?>
<ds:datastoreItem xmlns:ds="http://schemas.openxmlformats.org/officeDocument/2006/customXml" ds:itemID="{C72793DB-6FE4-424D-AC07-2BDD929215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4edb97-4c07-41e9-b7b4-809763d79bcf"/>
    <ds:schemaRef ds:uri="250d498a-9600-490b-9f2d-9c2cd7c028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378</Words>
  <Application>Microsoft Office PowerPoint</Application>
  <PresentationFormat>Widescreen</PresentationFormat>
  <Paragraphs>38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 Narrow</vt:lpstr>
      <vt:lpstr>Calibri</vt:lpstr>
      <vt:lpstr>Nuco-basic</vt:lpstr>
      <vt:lpstr>PowerPoint Presentation</vt:lpstr>
      <vt:lpstr>PowerPoint Presentation</vt:lpstr>
      <vt:lpstr>PowerPoint Presentation</vt:lpstr>
    </vt:vector>
  </TitlesOfParts>
  <Company>First Aid Awards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Aid for Mental Health</dc:title>
  <dc:subject>First Aid for Mental Health</dc:subject>
  <dc:creator>Ross Lockett</dc:creator>
  <cp:lastModifiedBy>Whelpton, Helen</cp:lastModifiedBy>
  <cp:revision>14</cp:revision>
  <dcterms:created xsi:type="dcterms:W3CDTF">2021-07-08T11:49:32Z</dcterms:created>
  <dcterms:modified xsi:type="dcterms:W3CDTF">2024-01-26T11:07:11Z</dcterms:modified>
  <cp:version>08.2022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0x0101008BD2D7D975F4D541898FEDA2FF582CC9</vt:lpwstr>
  </property>
  <property fmtid="{D5CDD505-2E9C-101B-9397-08002B2CF9AE}" pid="3" name="MediaServiceImageTags">
    <vt:lpwstr/>
  </property>
</Properties>
</file>